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78" r:id="rId2"/>
    <p:sldId id="279" r:id="rId3"/>
    <p:sldId id="284" r:id="rId4"/>
    <p:sldId id="293" r:id="rId5"/>
    <p:sldId id="294" r:id="rId6"/>
    <p:sldId id="296" r:id="rId7"/>
    <p:sldId id="295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9" r:id="rId18"/>
    <p:sldId id="310" r:id="rId19"/>
    <p:sldId id="311" r:id="rId20"/>
    <p:sldId id="313" r:id="rId21"/>
    <p:sldId id="318" r:id="rId22"/>
    <p:sldId id="325" r:id="rId23"/>
    <p:sldId id="319" r:id="rId24"/>
    <p:sldId id="323" r:id="rId25"/>
    <p:sldId id="321" r:id="rId26"/>
    <p:sldId id="316" r:id="rId27"/>
    <p:sldId id="322" r:id="rId2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  <a:srgbClr val="FFC000"/>
    <a:srgbClr val="B7DEE8"/>
    <a:srgbClr val="4F81BD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76" autoAdjust="0"/>
    <p:restoredTop sz="99636" autoAdjust="0"/>
  </p:normalViewPr>
  <p:slideViewPr>
    <p:cSldViewPr>
      <p:cViewPr>
        <p:scale>
          <a:sx n="75" d="100"/>
          <a:sy n="75" d="100"/>
        </p:scale>
        <p:origin x="-780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ia%20luisa\Documents\ICCD\convegno%202013\Cartel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style val="11"/>
  <c:chart>
    <c:view3D>
      <c:rotX val="30"/>
      <c:rotY val="179"/>
      <c:perspective val="50"/>
    </c:view3D>
    <c:plotArea>
      <c:layout>
        <c:manualLayout>
          <c:layoutTarget val="inner"/>
          <c:xMode val="edge"/>
          <c:yMode val="edge"/>
          <c:x val="6.3066886605496211E-2"/>
          <c:y val="1.3151883350829504E-3"/>
          <c:w val="0.93693310806136831"/>
          <c:h val="0.96269111124405005"/>
        </c:manualLayout>
      </c:layout>
      <c:pie3DChart>
        <c:varyColors val="1"/>
        <c:ser>
          <c:idx val="0"/>
          <c:order val="0"/>
          <c:spPr>
            <a:ln>
              <a:solidFill>
                <a:schemeClr val="accent1">
                  <a:lumMod val="20000"/>
                  <a:lumOff val="8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matte"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5">
                  <a:lumMod val="7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 prstMaterial="matte">
                <a:contourClr>
                  <a:srgbClr val="000000"/>
                </a:contourClr>
              </a:sp3d>
            </c:spPr>
          </c:dPt>
          <c:dPt>
            <c:idx val="1"/>
            <c:spPr>
              <a:solidFill>
                <a:schemeClr val="accent5">
                  <a:lumMod val="40000"/>
                  <a:lumOff val="60000"/>
                </a:schemeClr>
              </a:solidFill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 prstMaterial="matte">
                <a:contourClr>
                  <a:srgbClr val="000000"/>
                </a:contourClr>
              </a:sp3d>
            </c:spPr>
          </c:dPt>
          <c:dPt>
            <c:idx val="2"/>
            <c:explosion val="27"/>
            <c:spPr>
              <a:solidFill>
                <a:srgbClr val="FFC000"/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 prstMaterial="matte">
                <a:contourClr>
                  <a:srgbClr val="000000"/>
                </a:contourClr>
              </a:sp3d>
            </c:spPr>
          </c:dPt>
          <c:val>
            <c:numRef>
              <c:f>Foglio1!$F$79:$F$81</c:f>
              <c:numCache>
                <c:formatCode>General</c:formatCode>
                <c:ptCount val="3"/>
                <c:pt idx="0">
                  <c:v>100</c:v>
                </c:pt>
                <c:pt idx="1">
                  <c:v>60</c:v>
                </c:pt>
                <c:pt idx="2">
                  <c:v>10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14775999388046143"/>
          <c:y val="3.88501170810081E-2"/>
          <c:w val="0.19357821808505793"/>
          <c:h val="0.2150883461928268"/>
        </c:manualLayout>
      </c:layout>
      <c:txPr>
        <a:bodyPr/>
        <a:lstStyle/>
        <a:p>
          <a:pPr rtl="0">
            <a:defRPr sz="2800"/>
          </a:pPr>
          <a:endParaRPr lang="it-IT"/>
        </a:p>
      </c:txPr>
    </c:legend>
    <c:plotVisOnly val="1"/>
  </c:chart>
  <c:spPr>
    <a:ln w="19050" cmpd="sng">
      <a:noFill/>
    </a:ln>
    <a:scene3d>
      <a:camera prst="orthographicFront"/>
      <a:lightRig rig="threePt" dir="t"/>
    </a:scene3d>
    <a:sp3d prstMaterial="matte">
      <a:bevelT w="63500" h="133350"/>
      <a:bevelB w="114300" prst="hardEdge"/>
    </a:sp3d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F1143-417F-4E15-B1EA-202EAD62FFD6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24F5F1-E281-4158-9E13-B04E5C01A7FE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>
                <a:latin typeface="Arial" pitchFamily="34" charset="0"/>
                <a:cs typeface="Arial" pitchFamily="34" charset="0"/>
              </a:rPr>
              <a:t>Cos</a:t>
            </a:r>
            <a:r>
              <a:rPr lang="it-IT" dirty="0" smtClean="0">
                <a:cs typeface="Arial" pitchFamily="34" charset="0"/>
              </a:rPr>
              <a:t>ì</a:t>
            </a:r>
            <a:r>
              <a:rPr lang="it-IT" dirty="0" smtClean="0">
                <a:latin typeface="Arial" pitchFamily="34" charset="0"/>
                <a:cs typeface="Arial" pitchFamily="34" charset="0"/>
              </a:rPr>
              <a:t> operando la posizione geografica dell</a:t>
            </a:r>
            <a:r>
              <a:rPr lang="it-IT" dirty="0" smtClean="0">
                <a:cs typeface="Arial" pitchFamily="34" charset="0"/>
              </a:rPr>
              <a:t>’</a:t>
            </a:r>
            <a:r>
              <a:rPr lang="it-IT" dirty="0" smtClean="0">
                <a:latin typeface="Arial" pitchFamily="34" charset="0"/>
                <a:cs typeface="Arial" pitchFamily="34" charset="0"/>
              </a:rPr>
              <a:t>utente </a:t>
            </a:r>
            <a:r>
              <a:rPr lang="it-IT" dirty="0" smtClean="0">
                <a:cs typeface="Arial" pitchFamily="34" charset="0"/>
              </a:rPr>
              <a:t>è</a:t>
            </a:r>
            <a:r>
              <a:rPr lang="it-IT" dirty="0" smtClean="0">
                <a:latin typeface="Arial" pitchFamily="34" charset="0"/>
                <a:cs typeface="Arial" pitchFamily="34" charset="0"/>
              </a:rPr>
              <a:t> svincolata dalla localizzazione del/dei server purch</a:t>
            </a:r>
            <a:r>
              <a:rPr lang="it-IT" dirty="0" smtClean="0">
                <a:cs typeface="Arial" pitchFamily="34" charset="0"/>
              </a:rPr>
              <a:t>é</a:t>
            </a:r>
            <a:r>
              <a:rPr lang="it-IT" dirty="0" smtClean="0">
                <a:latin typeface="Arial" pitchFamily="34" charset="0"/>
                <a:cs typeface="Arial" pitchFamily="34" charset="0"/>
              </a:rPr>
              <a:t> esista un collegamento di rete (cablata o wireless) in grado di far colloquiare i due ambienti. </a:t>
            </a:r>
            <a:endParaRPr lang="en-US" dirty="0" smtClean="0">
              <a:latin typeface="Times" pitchFamily="18" charset="0"/>
              <a:cs typeface="Times New Roman" pitchFamily="18" charset="0"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4F5F1-E281-4158-9E13-B04E5C01A7FE}" type="slidenum">
              <a:rPr lang="it-IT" smtClean="0"/>
              <a:pPr/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4F5F1-E281-4158-9E13-B04E5C01A7FE}" type="slidenum">
              <a:rPr lang="it-IT" smtClean="0"/>
              <a:pPr/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4F5F1-E281-4158-9E13-B04E5C01A7FE}" type="slidenum">
              <a:rPr lang="it-IT" smtClean="0"/>
              <a:pPr/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4F5F1-E281-4158-9E13-B04E5C01A7FE}" type="slidenum">
              <a:rPr lang="it-IT" smtClean="0"/>
              <a:pPr/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4F5F1-E281-4158-9E13-B04E5C01A7FE}" type="slidenum">
              <a:rPr lang="it-IT" smtClean="0"/>
              <a:pPr/>
              <a:t>15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olo, contenuto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532A986-815D-48C9-A929-606C72048534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EE297-C951-4A86-B976-5DF0BA8A3747}" type="datetimeFigureOut">
              <a:rPr lang="it-IT" smtClean="0"/>
              <a:pPr/>
              <a:t>15/01/2013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E7A32-E11C-4FA2-BB8A-09E678C06126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gecweb.beniculturali.it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geclab.beniculturali.it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1"/>
          <p:cNvSpPr>
            <a:spLocks noChangeArrowheads="1"/>
          </p:cNvSpPr>
          <p:nvPr/>
        </p:nvSpPr>
        <p:spPr bwMode="auto">
          <a:xfrm>
            <a:off x="0" y="0"/>
            <a:ext cx="9144000" cy="66992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lnSpc>
                <a:spcPct val="110000"/>
              </a:lnSpc>
            </a:pPr>
            <a:endParaRPr lang="it-IT">
              <a:solidFill>
                <a:schemeClr val="tx1"/>
              </a:solidFill>
              <a:latin typeface="Verdana" pitchFamily="34" charset="0"/>
            </a:endParaRPr>
          </a:p>
        </p:txBody>
      </p:sp>
      <p:pic>
        <p:nvPicPr>
          <p:cNvPr id="2052" name="Immagine 4" descr="Logo_ICCD_RGB_600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216025"/>
            <a:ext cx="1747838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magine 5" descr="LogoMibac_4Righe.t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813" y="1196975"/>
            <a:ext cx="1176337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tangolo 21"/>
          <p:cNvSpPr>
            <a:spLocks noChangeArrowheads="1"/>
          </p:cNvSpPr>
          <p:nvPr/>
        </p:nvSpPr>
        <p:spPr bwMode="auto">
          <a:xfrm>
            <a:off x="1476375" y="2946400"/>
            <a:ext cx="7491413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it-IT" sz="2800" dirty="0" err="1">
                <a:solidFill>
                  <a:schemeClr val="accent2"/>
                </a:solidFill>
                <a:latin typeface="Arial" charset="0"/>
                <a:cs typeface="Arial" charset="0"/>
              </a:rPr>
              <a:t>SIGECweb</a:t>
            </a:r>
            <a:endParaRPr lang="it-IT" sz="2800" dirty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it-IT" b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    </a:t>
            </a:r>
            <a:r>
              <a:rPr lang="it-IT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Sistema Informativo Generale del Catalogo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2056" name="CasellaDiTesto 9"/>
          <p:cNvSpPr txBox="1">
            <a:spLocks noChangeArrowheads="1"/>
          </p:cNvSpPr>
          <p:nvPr/>
        </p:nvSpPr>
        <p:spPr bwMode="auto">
          <a:xfrm>
            <a:off x="4067175" y="4419600"/>
            <a:ext cx="48974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1" hangingPunct="1"/>
            <a:r>
              <a:rPr lang="it-IT" sz="1400" b="0" dirty="0">
                <a:solidFill>
                  <a:schemeClr val="tx1"/>
                </a:solidFill>
                <a:latin typeface="Arial" pitchFamily="34" charset="0"/>
              </a:rPr>
              <a:t>Servizio elaborazione dati             </a:t>
            </a:r>
            <a:r>
              <a:rPr lang="it-IT" sz="1400" b="0" i="1" dirty="0">
                <a:solidFill>
                  <a:schemeClr val="tx1"/>
                </a:solidFill>
                <a:latin typeface="Arial" pitchFamily="34" charset="0"/>
              </a:rPr>
              <a:t>Maria Luisa Desiderio</a:t>
            </a:r>
            <a:endParaRPr lang="it-IT" sz="1400" b="0" dirty="0">
              <a:solidFill>
                <a:schemeClr val="tx1"/>
              </a:solidFill>
              <a:latin typeface="Arial" pitchFamily="34" charset="0"/>
            </a:endParaRPr>
          </a:p>
          <a:p>
            <a:pPr algn="l" eaLnBrk="1" hangingPunct="1"/>
            <a:r>
              <a:rPr lang="it-IT" sz="1400" b="0" dirty="0">
                <a:solidFill>
                  <a:schemeClr val="tx1"/>
                </a:solidFill>
                <a:latin typeface="Arial" pitchFamily="34" charset="0"/>
              </a:rPr>
              <a:t>e gestione del SIGEC web            </a:t>
            </a:r>
            <a:r>
              <a:rPr lang="it-IT" sz="1400" b="0" i="1" dirty="0">
                <a:solidFill>
                  <a:schemeClr val="tx1"/>
                </a:solidFill>
                <a:latin typeface="Arial" pitchFamily="34" charset="0"/>
              </a:rPr>
              <a:t>Antonella Negri</a:t>
            </a:r>
            <a:endParaRPr lang="it-IT" sz="1400" b="0" dirty="0">
              <a:solidFill>
                <a:schemeClr val="tx1"/>
              </a:solidFill>
              <a:latin typeface="Arial" pitchFamily="34" charset="0"/>
            </a:endParaRPr>
          </a:p>
          <a:p>
            <a:pPr algn="l" eaLnBrk="1" hangingPunct="1"/>
            <a:r>
              <a:rPr lang="it-IT" sz="1400" b="0" i="1" dirty="0">
                <a:solidFill>
                  <a:schemeClr val="tx1"/>
                </a:solidFill>
                <a:latin typeface="Arial" pitchFamily="34" charset="0"/>
              </a:rPr>
              <a:t>                                                      Maria Letizia </a:t>
            </a:r>
            <a:r>
              <a:rPr lang="it-IT" sz="1400" b="0" i="1" dirty="0" err="1">
                <a:solidFill>
                  <a:schemeClr val="tx1"/>
                </a:solidFill>
                <a:latin typeface="Arial" pitchFamily="34" charset="0"/>
              </a:rPr>
              <a:t>Mancinelli</a:t>
            </a:r>
            <a:endParaRPr lang="it-IT" sz="1400" b="0" i="1" dirty="0">
              <a:solidFill>
                <a:schemeClr val="tx1"/>
              </a:solidFill>
              <a:latin typeface="Arial" pitchFamily="34" charset="0"/>
            </a:endParaRPr>
          </a:p>
          <a:p>
            <a:pPr lvl="1" algn="l" eaLnBrk="1" hangingPunct="1"/>
            <a:r>
              <a:rPr lang="it-IT" sz="1400" b="0" i="1" dirty="0">
                <a:solidFill>
                  <a:schemeClr val="tx1"/>
                </a:solidFill>
                <a:latin typeface="Arial" pitchFamily="34" charset="0"/>
              </a:rPr>
              <a:t>		                 Flavia Ferrante                                                       </a:t>
            </a:r>
          </a:p>
        </p:txBody>
      </p:sp>
      <p:sp>
        <p:nvSpPr>
          <p:cNvPr id="1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Grp="1"/>
          </p:cNvSpPr>
          <p:nvPr>
            <p:ph type="body" sz="half" idx="2"/>
          </p:nvPr>
        </p:nvSpPr>
        <p:spPr>
          <a:xfrm>
            <a:off x="5076056" y="0"/>
            <a:ext cx="4067944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 sz="2000" dirty="0" smtClean="0"/>
              <a:t>Il nuovo sistema web è il risultato dell’esperienza dell’ICCD nell’ambito di gestione dei dati informatici; tale esperienza è iniziata negli anni ’80 con i primi software che permettevano di trasferire le informazioni </a:t>
            </a:r>
            <a:r>
              <a:rPr lang="it-IT" sz="2000" dirty="0" err="1" smtClean="0"/>
              <a:t>catalografiche</a:t>
            </a:r>
            <a:r>
              <a:rPr lang="it-IT" sz="2000" dirty="0" smtClean="0"/>
              <a:t> tradizionali su nuovi standard informatizzati. </a:t>
            </a:r>
          </a:p>
          <a:p>
            <a:r>
              <a:rPr lang="it-IT" sz="2000" dirty="0" err="1" smtClean="0"/>
              <a:t>Desc</a:t>
            </a:r>
            <a:endParaRPr lang="it-IT" sz="2000" dirty="0" smtClean="0"/>
          </a:p>
          <a:p>
            <a:r>
              <a:rPr lang="it-IT" sz="2000" dirty="0" smtClean="0"/>
              <a:t>Apollo</a:t>
            </a:r>
          </a:p>
          <a:p>
            <a:r>
              <a:rPr lang="it-IT" sz="2000" dirty="0" smtClean="0"/>
              <a:t>Mercurio</a:t>
            </a:r>
          </a:p>
          <a:p>
            <a:r>
              <a:rPr lang="it-IT" sz="2000" dirty="0" smtClean="0"/>
              <a:t>TDF</a:t>
            </a:r>
          </a:p>
          <a:p>
            <a:r>
              <a:rPr lang="it-IT" sz="2000" dirty="0" smtClean="0"/>
              <a:t>T3</a:t>
            </a:r>
          </a:p>
          <a:p>
            <a:r>
              <a:rPr lang="it-IT" sz="2000" dirty="0" smtClean="0"/>
              <a:t>SIGEC</a:t>
            </a:r>
          </a:p>
          <a:p>
            <a:pPr marL="0" indent="0" algn="just">
              <a:spcBef>
                <a:spcPct val="0"/>
              </a:spcBef>
              <a:buNone/>
            </a:pPr>
            <a:endParaRPr lang="it-IT" sz="20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90128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		</a:t>
            </a:r>
          </a:p>
        </p:txBody>
      </p:sp>
      <p:sp>
        <p:nvSpPr>
          <p:cNvPr id="90129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it-IT" sz="20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Obiettivi del </a:t>
            </a:r>
            <a:r>
              <a:rPr lang="it-IT" sz="2000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endParaRPr lang="it-IT" sz="20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130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pic>
        <p:nvPicPr>
          <p:cNvPr id="9" name="Immagine 8" descr="schede cartac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92696"/>
            <a:ext cx="3744416" cy="1872208"/>
          </a:xfrm>
          <a:prstGeom prst="rect">
            <a:avLst/>
          </a:prstGeom>
        </p:spPr>
      </p:pic>
      <p:pic>
        <p:nvPicPr>
          <p:cNvPr id="10" name="Immagine 9" descr="modello cartace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844824"/>
            <a:ext cx="2721836" cy="38792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 descr="internet e o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12976"/>
            <a:ext cx="5242674" cy="2963250"/>
          </a:xfrm>
          <a:prstGeom prst="rect">
            <a:avLst/>
          </a:prstGeom>
        </p:spPr>
      </p:pic>
      <p:sp>
        <p:nvSpPr>
          <p:cNvPr id="90116" name="Rectangle 4"/>
          <p:cNvSpPr>
            <a:spLocks noGrp="1" noChangeAspect="1"/>
          </p:cNvSpPr>
          <p:nvPr>
            <p:ph type="body" sz="half" idx="2"/>
          </p:nvPr>
        </p:nvSpPr>
        <p:spPr>
          <a:xfrm>
            <a:off x="5076000" y="0"/>
            <a:ext cx="4067944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it-IT" sz="2000" dirty="0" smtClean="0"/>
              <a:t>Il </a:t>
            </a:r>
            <a:r>
              <a:rPr lang="it-IT" sz="2000" dirty="0" err="1" smtClean="0"/>
              <a:t>SIGECweb</a:t>
            </a:r>
            <a:r>
              <a:rPr lang="it-IT" sz="2000" dirty="0" smtClean="0"/>
              <a:t> è il frutto di un progetto nato nel 2004 che prevedeva la reingegnerizzazione del precedente sistema per adattarlo tanto alla nuova organizzazione del Ministero per i Beni e le Attività Culturali quanto alle esigenze tecniche di miglioramento delle funzionalità,  ottimizzazione delle prestazioni e di aggiornamento tecnologico.</a:t>
            </a:r>
          </a:p>
          <a:p>
            <a:pPr marL="0" indent="0" algn="just">
              <a:spcBef>
                <a:spcPct val="0"/>
              </a:spcBef>
              <a:buNone/>
            </a:pPr>
            <a:endParaRPr lang="it-IT" sz="20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90128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		</a:t>
            </a:r>
          </a:p>
        </p:txBody>
      </p:sp>
      <p:sp>
        <p:nvSpPr>
          <p:cNvPr id="90129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it-IT" sz="20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Obiettivi del </a:t>
            </a:r>
            <a:r>
              <a:rPr lang="it-IT" sz="2000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endParaRPr lang="it-IT" sz="20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130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5076055" y="5085184"/>
          <a:ext cx="4067945" cy="720080"/>
        </p:xfrm>
        <a:graphic>
          <a:graphicData uri="http://schemas.openxmlformats.org/drawingml/2006/table">
            <a:tbl>
              <a:tblPr/>
              <a:tblGrid>
                <a:gridCol w="792089"/>
                <a:gridCol w="809040"/>
                <a:gridCol w="919152"/>
                <a:gridCol w="751029"/>
                <a:gridCol w="796635"/>
              </a:tblGrid>
              <a:tr h="4605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latin typeface="Arial"/>
                          <a:ea typeface="Times New Roman"/>
                          <a:cs typeface="Trebuchet MS"/>
                        </a:rPr>
                        <a:t>Studio fattibilità</a:t>
                      </a:r>
                      <a:endParaRPr lang="it-IT" sz="1100" dirty="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latin typeface="Arial"/>
                          <a:ea typeface="Times New Roman"/>
                          <a:cs typeface="Trebuchet MS"/>
                        </a:rPr>
                        <a:t>Parere CNIPA</a:t>
                      </a:r>
                      <a:endParaRPr lang="it-IT" sz="1100" dirty="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latin typeface="Arial"/>
                          <a:ea typeface="Times New Roman"/>
                          <a:cs typeface="Trebuchet MS"/>
                        </a:rPr>
                        <a:t>Pubblicazione Bando gara </a:t>
                      </a:r>
                      <a:endParaRPr lang="it-IT" sz="1100" dirty="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latin typeface="Arial"/>
                          <a:ea typeface="Times New Roman"/>
                          <a:cs typeface="Trebuchet MS"/>
                        </a:rPr>
                        <a:t>Stipula contratto </a:t>
                      </a:r>
                      <a:endParaRPr lang="it-IT" sz="110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latin typeface="Arial"/>
                          <a:ea typeface="Times New Roman"/>
                          <a:cs typeface="Trebuchet MS"/>
                        </a:rPr>
                        <a:t>Avvio del contratto</a:t>
                      </a:r>
                      <a:endParaRPr lang="it-IT" sz="110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2595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i="1">
                          <a:latin typeface="Arial"/>
                          <a:ea typeface="Times New Roman"/>
                          <a:cs typeface="Trebuchet MS"/>
                        </a:rPr>
                        <a:t>01/05/2004</a:t>
                      </a:r>
                      <a:endParaRPr lang="it-IT" sz="110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i="1">
                          <a:latin typeface="Arial"/>
                          <a:ea typeface="Times New Roman"/>
                          <a:cs typeface="Trebuchet MS"/>
                        </a:rPr>
                        <a:t>08/06/2006</a:t>
                      </a:r>
                      <a:endParaRPr lang="it-IT" sz="110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i="1">
                          <a:latin typeface="Arial"/>
                          <a:ea typeface="Times New Roman"/>
                          <a:cs typeface="Trebuchet MS"/>
                        </a:rPr>
                        <a:t>03/11/2006</a:t>
                      </a:r>
                      <a:endParaRPr lang="it-IT" sz="110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i="1">
                          <a:latin typeface="Arial"/>
                          <a:ea typeface="Times New Roman"/>
                          <a:cs typeface="Trebuchet MS"/>
                        </a:rPr>
                        <a:t>12/12/2007</a:t>
                      </a:r>
                      <a:endParaRPr lang="it-IT" sz="110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i="1" dirty="0">
                          <a:latin typeface="Arial"/>
                          <a:ea typeface="Times New Roman"/>
                          <a:cs typeface="Trebuchet MS"/>
                        </a:rPr>
                        <a:t>31/01/2008</a:t>
                      </a:r>
                      <a:endParaRPr lang="it-IT" sz="1100" dirty="0">
                        <a:latin typeface="Trebuchet MS"/>
                        <a:ea typeface="Times New Roman"/>
                        <a:cs typeface="Trebuchet M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Segnaposto contenuto 6"/>
          <p:cNvSpPr>
            <a:spLocks noGrp="1"/>
          </p:cNvSpPr>
          <p:nvPr>
            <p:ph sz="half" idx="1"/>
          </p:nvPr>
        </p:nvSpPr>
        <p:spPr>
          <a:xfrm>
            <a:off x="251520" y="548680"/>
            <a:ext cx="2520280" cy="2016224"/>
          </a:xfr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it-IT" sz="2400" dirty="0" smtClean="0"/>
              <a:t>SIGEC – 2002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it-IT" sz="2400" dirty="0" smtClean="0"/>
              <a:t>Modello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it-IT" sz="2400" dirty="0" smtClean="0"/>
              <a:t>client/server locale</a:t>
            </a:r>
          </a:p>
        </p:txBody>
      </p:sp>
      <p:pic>
        <p:nvPicPr>
          <p:cNvPr id="15" name="Immagine 14" descr="client_server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692696"/>
            <a:ext cx="2160240" cy="2296205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6" name="Segnaposto contenuto 6"/>
          <p:cNvSpPr txBox="1">
            <a:spLocks/>
          </p:cNvSpPr>
          <p:nvPr/>
        </p:nvSpPr>
        <p:spPr>
          <a:xfrm>
            <a:off x="251520" y="2852936"/>
            <a:ext cx="2520280" cy="201622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SIGEC web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Modello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client/</a:t>
            </a:r>
            <a:r>
              <a:rPr kumimoji="0" lang="it-IT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webserver</a:t>
            </a:r>
            <a:r>
              <a:rPr kumimoji="0" lang="it-IT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Immagine 52" descr="ita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39228"/>
            <a:ext cx="4773102" cy="6014108"/>
          </a:xfrm>
          <a:prstGeom prst="rect">
            <a:avLst/>
          </a:prstGeom>
        </p:spPr>
      </p:pic>
      <p:sp>
        <p:nvSpPr>
          <p:cNvPr id="90116" name="Rectangle 4"/>
          <p:cNvSpPr>
            <a:spLocks noGrp="1" noChangeAspect="1"/>
          </p:cNvSpPr>
          <p:nvPr>
            <p:ph type="body" sz="half" idx="2"/>
          </p:nvPr>
        </p:nvSpPr>
        <p:spPr>
          <a:xfrm>
            <a:off x="6372200" y="0"/>
            <a:ext cx="2771744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>
              <a:buNone/>
            </a:pPr>
            <a:r>
              <a:rPr lang="it-IT" sz="2000" dirty="0" smtClean="0"/>
              <a:t>Il </a:t>
            </a:r>
            <a:r>
              <a:rPr lang="it-IT" sz="2000" dirty="0" err="1" smtClean="0"/>
              <a:t>SIGECweb</a:t>
            </a:r>
            <a:r>
              <a:rPr lang="it-IT" sz="2000" dirty="0" smtClean="0"/>
              <a:t> ha pertanto recepito l’evoluzione della struttura amministrativa del </a:t>
            </a:r>
            <a:r>
              <a:rPr lang="it-IT" sz="2000" dirty="0" err="1" smtClean="0"/>
              <a:t>MiBAC</a:t>
            </a:r>
            <a:r>
              <a:rPr lang="it-IT" sz="2000" dirty="0" smtClean="0"/>
              <a:t> e l’estensione dei soggetti coinvolti nell’attività di catalogazione, applicando soluzioni tecniche in linea con l’evoluzione tecnologica ICT che permettono di operare ed </a:t>
            </a:r>
            <a:r>
              <a:rPr lang="it-IT" sz="2000" dirty="0" err="1" smtClean="0"/>
              <a:t>interoperare</a:t>
            </a:r>
            <a:r>
              <a:rPr lang="it-IT" sz="2000" dirty="0" smtClean="0"/>
              <a:t> nella “rete” geografica.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90128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		</a:t>
            </a:r>
          </a:p>
        </p:txBody>
      </p:sp>
      <p:sp>
        <p:nvSpPr>
          <p:cNvPr id="90129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it-IT" sz="20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Obiettivi del </a:t>
            </a:r>
            <a:r>
              <a:rPr lang="it-IT" sz="2000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endParaRPr lang="it-IT" sz="20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130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grpSp>
        <p:nvGrpSpPr>
          <p:cNvPr id="34" name="Gruppo 33"/>
          <p:cNvGrpSpPr/>
          <p:nvPr/>
        </p:nvGrpSpPr>
        <p:grpSpPr>
          <a:xfrm>
            <a:off x="179512" y="692696"/>
            <a:ext cx="6012160" cy="4961995"/>
            <a:chOff x="511416" y="1124744"/>
            <a:chExt cx="8257736" cy="3911621"/>
          </a:xfrm>
        </p:grpSpPr>
        <p:sp>
          <p:nvSpPr>
            <p:cNvPr id="35" name="Rectangle 16"/>
            <p:cNvSpPr>
              <a:spLocks noChangeArrowheads="1"/>
            </p:cNvSpPr>
            <p:nvPr/>
          </p:nvSpPr>
          <p:spPr bwMode="auto">
            <a:xfrm>
              <a:off x="3379615" y="4259964"/>
              <a:ext cx="2571488" cy="776401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i="1" dirty="0">
                  <a:latin typeface="+mn-lt"/>
                  <a:cs typeface="+mn-cs"/>
                </a:rPr>
                <a:t>Soprintendenze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+mn-lt"/>
                  <a:cs typeface="+mn-cs"/>
                </a:rPr>
                <a:t>Presidio del territorio – Campagne di catalogazione</a:t>
              </a:r>
              <a:endParaRPr lang="it-IT" sz="1600" b="1" dirty="0">
                <a:latin typeface="+mn-lt"/>
                <a:cs typeface="+mn-cs"/>
              </a:endParaRPr>
            </a:p>
          </p:txBody>
        </p:sp>
        <p:sp>
          <p:nvSpPr>
            <p:cNvPr id="36" name="Rectangle 18"/>
            <p:cNvSpPr>
              <a:spLocks noChangeArrowheads="1"/>
            </p:cNvSpPr>
            <p:nvPr/>
          </p:nvSpPr>
          <p:spPr bwMode="auto">
            <a:xfrm>
              <a:off x="511416" y="2405915"/>
              <a:ext cx="2244436" cy="881681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b="1" i="1" dirty="0">
                  <a:solidFill>
                    <a:srgbClr val="000099"/>
                  </a:solidFill>
                  <a:latin typeface="+mn-lt"/>
                  <a:cs typeface="+mn-cs"/>
                </a:rPr>
                <a:t>REGIONI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b="1" dirty="0">
                  <a:solidFill>
                    <a:srgbClr val="A50021"/>
                  </a:solidFill>
                  <a:latin typeface="+mn-lt"/>
                  <a:cs typeface="+mn-cs"/>
                </a:rPr>
                <a:t>Catalogo dei beni culturali regionali</a:t>
              </a:r>
              <a:r>
                <a:rPr lang="it-IT" b="1" dirty="0">
                  <a:solidFill>
                    <a:srgbClr val="000000"/>
                  </a:solidFill>
                  <a:latin typeface="+mn-lt"/>
                  <a:cs typeface="+mn-cs"/>
                </a:rPr>
                <a:t> </a:t>
              </a:r>
            </a:p>
          </p:txBody>
        </p:sp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552340" y="4259964"/>
              <a:ext cx="2163041" cy="776401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i="1" dirty="0">
                  <a:latin typeface="+mn-lt"/>
                  <a:cs typeface="+mn-cs"/>
                </a:rPr>
                <a:t>Altri enti locali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latin typeface="+mn-lt"/>
                  <a:cs typeface="+mn-cs"/>
                </a:rPr>
                <a:t>Collaborazione alle attività di catalogazione</a:t>
              </a:r>
            </a:p>
          </p:txBody>
        </p:sp>
        <p:sp>
          <p:nvSpPr>
            <p:cNvPr id="38" name="Rectangle 22"/>
            <p:cNvSpPr>
              <a:spLocks noChangeArrowheads="1"/>
            </p:cNvSpPr>
            <p:nvPr/>
          </p:nvSpPr>
          <p:spPr bwMode="auto">
            <a:xfrm>
              <a:off x="6607843" y="2405915"/>
              <a:ext cx="2161309" cy="655088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b="1" i="1" dirty="0" smtClean="0">
                  <a:solidFill>
                    <a:srgbClr val="000099"/>
                  </a:solidFill>
                  <a:latin typeface="+mn-lt"/>
                  <a:cs typeface="+mn-cs"/>
                </a:rPr>
                <a:t>ALTRI ENTI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b="1" i="1" dirty="0" smtClean="0">
                  <a:solidFill>
                    <a:srgbClr val="C00000"/>
                  </a:solidFill>
                </a:rPr>
                <a:t>Catalogo dei beni culturali</a:t>
              </a:r>
              <a:endParaRPr lang="it-IT" b="1" i="1" dirty="0">
                <a:solidFill>
                  <a:srgbClr val="C00000"/>
                </a:solidFill>
                <a:latin typeface="+mn-lt"/>
                <a:cs typeface="+mn-cs"/>
              </a:endParaRPr>
            </a:p>
          </p:txBody>
        </p:sp>
        <p:sp>
          <p:nvSpPr>
            <p:cNvPr id="39" name="Rectangle 24"/>
            <p:cNvSpPr>
              <a:spLocks noChangeArrowheads="1"/>
            </p:cNvSpPr>
            <p:nvPr/>
          </p:nvSpPr>
          <p:spPr bwMode="auto">
            <a:xfrm>
              <a:off x="6565640" y="4259964"/>
              <a:ext cx="2161309" cy="776401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1600" b="1" dirty="0" smtClean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 smtClean="0"/>
                <a:t>Implementazione dei patrimonio  </a:t>
              </a:r>
              <a:r>
                <a:rPr lang="it-IT" sz="1600" b="1" dirty="0" err="1" smtClean="0"/>
                <a:t>catalografico</a:t>
              </a:r>
              <a:endParaRPr lang="it-IT" sz="1600" b="1" dirty="0"/>
            </a:p>
          </p:txBody>
        </p:sp>
        <p:sp>
          <p:nvSpPr>
            <p:cNvPr id="40" name="Rectangle 26"/>
            <p:cNvSpPr>
              <a:spLocks noChangeArrowheads="1"/>
            </p:cNvSpPr>
            <p:nvPr/>
          </p:nvSpPr>
          <p:spPr bwMode="auto">
            <a:xfrm>
              <a:off x="3203848" y="1124744"/>
              <a:ext cx="2949619" cy="727876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000" b="1" i="1" dirty="0">
                  <a:solidFill>
                    <a:srgbClr val="000066"/>
                  </a:solidFill>
                  <a:latin typeface="+mn-lt"/>
                  <a:cs typeface="+mn-cs"/>
                </a:rPr>
                <a:t>Ministero per i Beni e le Attività Culturali</a:t>
              </a:r>
            </a:p>
          </p:txBody>
        </p:sp>
        <p:sp>
          <p:nvSpPr>
            <p:cNvPr id="41" name="Line 32"/>
            <p:cNvSpPr>
              <a:spLocks noChangeShapeType="1"/>
            </p:cNvSpPr>
            <p:nvPr/>
          </p:nvSpPr>
          <p:spPr bwMode="auto">
            <a:xfrm flipH="1">
              <a:off x="2824912" y="2889580"/>
              <a:ext cx="1080655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>
                <a:latin typeface="+mn-lt"/>
                <a:cs typeface="+mn-cs"/>
              </a:endParaRPr>
            </a:p>
          </p:txBody>
        </p:sp>
        <p:sp>
          <p:nvSpPr>
            <p:cNvPr id="42" name="Line 33"/>
            <p:cNvSpPr>
              <a:spLocks noChangeShapeType="1"/>
            </p:cNvSpPr>
            <p:nvPr/>
          </p:nvSpPr>
          <p:spPr bwMode="auto">
            <a:xfrm>
              <a:off x="5258779" y="3054756"/>
              <a:ext cx="914400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>
                <a:latin typeface="+mn-lt"/>
                <a:cs typeface="+mn-cs"/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3725244" y="2405915"/>
              <a:ext cx="1915391" cy="830997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b="1" i="1" dirty="0">
                  <a:solidFill>
                    <a:srgbClr val="000099"/>
                  </a:solidFill>
                  <a:latin typeface="+mn-lt"/>
                  <a:cs typeface="+mn-cs"/>
                </a:rPr>
                <a:t>ICCD</a:t>
              </a:r>
              <a:r>
                <a:rPr lang="it-IT" b="1" dirty="0">
                  <a:solidFill>
                    <a:srgbClr val="000099"/>
                  </a:solidFill>
                  <a:latin typeface="+mn-lt"/>
                  <a:cs typeface="+mn-cs"/>
                </a:rPr>
                <a:t> </a:t>
              </a:r>
              <a:endParaRPr lang="it-IT" b="1" dirty="0" smtClean="0">
                <a:solidFill>
                  <a:srgbClr val="000099"/>
                </a:solidFill>
                <a:latin typeface="+mn-lt"/>
                <a:cs typeface="+mn-cs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b="1" dirty="0" smtClean="0">
                  <a:solidFill>
                    <a:srgbClr val="A50021"/>
                  </a:solidFill>
                  <a:latin typeface="+mn-lt"/>
                  <a:cs typeface="+mn-cs"/>
                </a:rPr>
                <a:t>Metodologie </a:t>
              </a:r>
              <a:r>
                <a:rPr lang="it-IT" b="1" dirty="0">
                  <a:solidFill>
                    <a:srgbClr val="A50021"/>
                  </a:solidFill>
                  <a:latin typeface="+mn-lt"/>
                  <a:cs typeface="+mn-cs"/>
                </a:rPr>
                <a:t>e Standard</a:t>
              </a:r>
            </a:p>
          </p:txBody>
        </p:sp>
        <p:cxnSp>
          <p:nvCxnSpPr>
            <p:cNvPr id="44" name="Connettore 2 43"/>
            <p:cNvCxnSpPr>
              <a:stCxn id="40" idx="2"/>
              <a:endCxn id="43" idx="0"/>
            </p:cNvCxnSpPr>
            <p:nvPr/>
          </p:nvCxnSpPr>
          <p:spPr>
            <a:xfrm>
              <a:off x="4678658" y="1852620"/>
              <a:ext cx="4281" cy="553295"/>
            </a:xfrm>
            <a:prstGeom prst="straightConnector1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Connettore 2 44"/>
            <p:cNvCxnSpPr>
              <a:stCxn id="43" idx="2"/>
              <a:endCxn id="35" idx="0"/>
            </p:cNvCxnSpPr>
            <p:nvPr/>
          </p:nvCxnSpPr>
          <p:spPr>
            <a:xfrm flipH="1">
              <a:off x="4665359" y="3236912"/>
              <a:ext cx="17581" cy="1023052"/>
            </a:xfrm>
            <a:prstGeom prst="straightConnector1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Connettore 2 45"/>
            <p:cNvCxnSpPr>
              <a:stCxn id="36" idx="2"/>
              <a:endCxn id="37" idx="0"/>
            </p:cNvCxnSpPr>
            <p:nvPr/>
          </p:nvCxnSpPr>
          <p:spPr>
            <a:xfrm>
              <a:off x="1633635" y="3287596"/>
              <a:ext cx="225" cy="972368"/>
            </a:xfrm>
            <a:prstGeom prst="straightConnector1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Connettore 2 46"/>
            <p:cNvCxnSpPr>
              <a:endCxn id="39" idx="0"/>
            </p:cNvCxnSpPr>
            <p:nvPr/>
          </p:nvCxnSpPr>
          <p:spPr>
            <a:xfrm flipH="1">
              <a:off x="7646295" y="3304904"/>
              <a:ext cx="22050" cy="955060"/>
            </a:xfrm>
            <a:prstGeom prst="straightConnector1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magine 23" descr="Chrom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8819" y="939507"/>
            <a:ext cx="1625397" cy="1625397"/>
          </a:xfrm>
          <a:prstGeom prst="rect">
            <a:avLst/>
          </a:prstGeom>
        </p:spPr>
      </p:pic>
      <p:pic>
        <p:nvPicPr>
          <p:cNvPr id="28" name="Immagine 27" descr="Oper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0379" y="1587579"/>
            <a:ext cx="1625397" cy="1625397"/>
          </a:xfrm>
          <a:prstGeom prst="rect">
            <a:avLst/>
          </a:prstGeom>
        </p:spPr>
      </p:pic>
      <p:sp>
        <p:nvSpPr>
          <p:cNvPr id="90116" name="Rectangle 4"/>
          <p:cNvSpPr>
            <a:spLocks noGrp="1" noChangeAspect="1"/>
          </p:cNvSpPr>
          <p:nvPr>
            <p:ph type="body" sz="half" idx="2"/>
          </p:nvPr>
        </p:nvSpPr>
        <p:spPr>
          <a:xfrm>
            <a:off x="5220072" y="0"/>
            <a:ext cx="3923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lvl="0" indent="0">
              <a:spcBef>
                <a:spcPct val="0"/>
              </a:spcBef>
              <a:buNone/>
              <a:defRPr/>
            </a:pPr>
            <a:r>
              <a:rPr lang="it-IT" sz="2000" dirty="0" smtClean="0"/>
              <a:t>• Economici</a:t>
            </a:r>
          </a:p>
          <a:p>
            <a:pPr marL="400050" lvl="1" indent="0">
              <a:spcBef>
                <a:spcPct val="0"/>
              </a:spcBef>
              <a:defRPr/>
            </a:pPr>
            <a:r>
              <a:rPr lang="it-IT" sz="2000" dirty="0" smtClean="0"/>
              <a:t> non devo distribuire aggiornamenti su supporti fisici; </a:t>
            </a:r>
          </a:p>
          <a:p>
            <a:pPr marL="400050" lvl="1" indent="0">
              <a:spcBef>
                <a:spcPct val="0"/>
              </a:spcBef>
              <a:defRPr/>
            </a:pPr>
            <a:r>
              <a:rPr lang="it-IT" sz="2000" dirty="0" smtClean="0"/>
              <a:t> non devo prevedere una fase di installazione; </a:t>
            </a:r>
          </a:p>
          <a:p>
            <a:pPr marL="400050" lvl="1" indent="0">
              <a:spcBef>
                <a:spcPct val="0"/>
              </a:spcBef>
              <a:defRPr/>
            </a:pPr>
            <a:r>
              <a:rPr lang="it-IT" sz="2000" dirty="0" smtClean="0"/>
              <a:t> non devo sviluppare lo stesso applicativo per diversi sistemi operativi (ma ho diversi browser)</a:t>
            </a:r>
          </a:p>
          <a:p>
            <a:pPr marL="0" lvl="0" indent="0">
              <a:spcBef>
                <a:spcPct val="0"/>
              </a:spcBef>
              <a:buNone/>
              <a:defRPr/>
            </a:pPr>
            <a:endParaRPr lang="it-IT" sz="2000" dirty="0" smtClean="0"/>
          </a:p>
          <a:p>
            <a:pPr marL="0" lvl="0" indent="0">
              <a:spcBef>
                <a:spcPct val="0"/>
              </a:spcBef>
              <a:buNone/>
              <a:defRPr/>
            </a:pPr>
            <a:r>
              <a:rPr lang="it-IT" sz="2000" dirty="0" smtClean="0"/>
              <a:t>• Tecnici</a:t>
            </a:r>
          </a:p>
          <a:p>
            <a:pPr marL="400050" lvl="1" indent="0">
              <a:spcBef>
                <a:spcPct val="0"/>
              </a:spcBef>
              <a:defRPr/>
            </a:pPr>
            <a:r>
              <a:rPr lang="it-IT" sz="2000" dirty="0" smtClean="0"/>
              <a:t>  possibilità di aggiornare il sistema in maniera trasparente per l’utente; </a:t>
            </a:r>
          </a:p>
          <a:p>
            <a:pPr marL="400050" lvl="1" indent="0">
              <a:spcBef>
                <a:spcPct val="0"/>
              </a:spcBef>
              <a:defRPr/>
            </a:pPr>
            <a:r>
              <a:rPr lang="it-IT" sz="2000" dirty="0" smtClean="0"/>
              <a:t> dati sempre aggiornati; </a:t>
            </a:r>
          </a:p>
          <a:p>
            <a:pPr marL="400050" lvl="1" indent="0">
              <a:spcBef>
                <a:spcPct val="0"/>
              </a:spcBef>
              <a:defRPr/>
            </a:pPr>
            <a:r>
              <a:rPr lang="it-IT" sz="2000" dirty="0" smtClean="0"/>
              <a:t> unica fonte di scambio dati.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</p:txBody>
      </p:sp>
      <p:sp>
        <p:nvSpPr>
          <p:cNvPr id="90128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			</a:t>
            </a:r>
          </a:p>
        </p:txBody>
      </p:sp>
      <p:sp>
        <p:nvSpPr>
          <p:cNvPr id="90129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it-IT" sz="20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			i vantaggi del sistema </a:t>
            </a:r>
            <a:r>
              <a:rPr lang="it-IT" sz="2000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web-based</a:t>
            </a:r>
            <a:endParaRPr lang="it-IT" sz="20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130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23" name="Sottotitolo 2"/>
          <p:cNvSpPr txBox="1">
            <a:spLocks/>
          </p:cNvSpPr>
          <p:nvPr/>
        </p:nvSpPr>
        <p:spPr>
          <a:xfrm>
            <a:off x="0" y="3789040"/>
            <a:ext cx="3312976" cy="36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it-IT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Chrome</a:t>
            </a:r>
            <a:endParaRPr kumimoji="0" lang="it-IT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it-IT" sz="2800" dirty="0" smtClean="0"/>
              <a:t>- </a:t>
            </a:r>
            <a:r>
              <a:rPr lang="it-IT" sz="2800" dirty="0" err="1" smtClean="0"/>
              <a:t>Opera</a:t>
            </a:r>
            <a:endParaRPr kumimoji="0" lang="it-IT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it-IT" sz="2800" dirty="0" smtClean="0"/>
              <a:t>- </a:t>
            </a:r>
            <a:r>
              <a:rPr lang="it-IT" sz="2800" dirty="0" err="1" smtClean="0"/>
              <a:t>Firefox</a:t>
            </a:r>
            <a:endParaRPr kumimoji="0" lang="it-IT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it-IT" sz="2800" dirty="0" smtClean="0"/>
              <a:t>- Safari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lang="it-IT" sz="2800" dirty="0" smtClean="0"/>
              <a:t>Internet Explorer</a:t>
            </a:r>
            <a:endParaRPr kumimoji="0" lang="it-IT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it-IT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" name="Immagine 25" descr="Firefox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78451" y="2307659"/>
            <a:ext cx="1625397" cy="1625397"/>
          </a:xfrm>
          <a:prstGeom prst="rect">
            <a:avLst/>
          </a:prstGeom>
        </p:spPr>
      </p:pic>
      <p:pic>
        <p:nvPicPr>
          <p:cNvPr id="27" name="Immagine 26" descr="Safari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26523" y="3027739"/>
            <a:ext cx="1625397" cy="1625397"/>
          </a:xfrm>
          <a:prstGeom prst="rect">
            <a:avLst/>
          </a:prstGeom>
        </p:spPr>
      </p:pic>
      <p:pic>
        <p:nvPicPr>
          <p:cNvPr id="25" name="Immagine 24" descr="I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30579" y="3675811"/>
            <a:ext cx="1625397" cy="16253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436096" y="0"/>
            <a:ext cx="3707904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sistema controlla l’intero processo legato alla produzione delle schede di catalogo in un unico ambiente omogeneo, gestendo tutti i flussi  procedurali e permettendo, in tempo reale, la diffusione degli standard </a:t>
            </a:r>
            <a:r>
              <a:rPr lang="it-IT" sz="2000" dirty="0" err="1" smtClean="0"/>
              <a:t>catalografici</a:t>
            </a:r>
            <a:r>
              <a:rPr lang="it-IT" sz="2000" dirty="0" smtClean="0"/>
              <a:t>, gli aggiornamenti funzionali, l’immediata implementazione dei dati conoscitivi sul patrimonio culturale e la loro disponibilità alla fruizione e alla condivisione con altri sistemi. </a:t>
            </a: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sz="2000" b="1" dirty="0">
                <a:solidFill>
                  <a:schemeClr val="accent6">
                    <a:lumMod val="75000"/>
                  </a:schemeClr>
                </a:solidFill>
              </a:rPr>
              <a:t>IL </a:t>
            </a:r>
            <a:r>
              <a:rPr lang="it-IT" sz="2000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sz="2000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>
                <a:solidFill>
                  <a:schemeClr val="accent6">
                    <a:lumMod val="75000"/>
                  </a:schemeClr>
                </a:solidFill>
              </a:rPr>
              <a:t>WORKFLOW DELLA CATALOGAZIONE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179512" y="404813"/>
            <a:ext cx="4859833" cy="6120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it-IT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Registrazione Enti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it-IT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Avvio Campagne di catalogazione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Creazione Campagne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Richiesta e assegnazione numeri di catalogo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it-IT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Configurazione profili utenti e aree di lavoro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Utenti amministratori 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Utenti verificatori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Utenti catalogatori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Organizzazione attività e incarichi di catalogazione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it-IT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Catalogazione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Data-entry (schede e documentazione allegata)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Controllo formale automatico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Proposta nuovi termini per vocabolari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Invio in verifica scientifica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it-IT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Verifica scientifica/ gestione dati locale e regionale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Verifica scientifica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Amministrazione e allineamento dati a livello locale e regionale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Creazione pacchetto per validazione ICCD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it-IT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Validazione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Validazione schede di catalogo e documentazione allegata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Validazione Authority file (eventuale bonifica)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Accettazione nuovi vocaboli e rilascio vocabolari aggiornati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it-IT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Pubblicazione schede 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Diffusione dati (filtri per dati sensibili per privacy e tutela)</a:t>
            </a:r>
          </a:p>
          <a:p>
            <a:pPr marL="1143000" marR="0" lvl="2" indent="-228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Percorsi di ricerca e consultazione (per diverse categorie di utenti)</a:t>
            </a:r>
            <a:endParaRPr kumimoji="0" lang="it-IT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6228184" y="0"/>
            <a:ext cx="2915816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 dati registrati nel </a:t>
            </a:r>
            <a:r>
              <a:rPr lang="it-IT" sz="2000" dirty="0" err="1" smtClean="0"/>
              <a:t>SIGECweb</a:t>
            </a:r>
            <a:r>
              <a:rPr lang="it-IT" sz="2000" dirty="0" smtClean="0"/>
              <a:t> sono fruibili come informazioni statistiche per tutti gli utenti  del sistema nelle sue  articolazioni – gestione, produzione e fruizione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Solo le schede di catalogo verificate  scientificamente sono a disposizione dell’amministrazione.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1157" name="Rectangle 21"/>
          <p:cNvSpPr>
            <a:spLocks noChangeArrowheads="1"/>
          </p:cNvSpPr>
          <p:nvPr/>
        </p:nvSpPr>
        <p:spPr bwMode="auto">
          <a:xfrm>
            <a:off x="152400" y="609600"/>
            <a:ext cx="2971800" cy="5638800"/>
          </a:xfrm>
          <a:prstGeom prst="rect">
            <a:avLst/>
          </a:prstGeom>
          <a:solidFill>
            <a:srgbClr val="99CCFF">
              <a:alpha val="50000"/>
            </a:srgbClr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WORKFLOW DELLA CATALOGAZIONE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20" name="Rettangolo 19"/>
          <p:cNvSpPr/>
          <p:nvPr/>
        </p:nvSpPr>
        <p:spPr>
          <a:xfrm>
            <a:off x="2339752" y="692696"/>
            <a:ext cx="1080120" cy="5472608"/>
          </a:xfrm>
          <a:prstGeom prst="rect">
            <a:avLst/>
          </a:prstGeom>
          <a:solidFill>
            <a:srgbClr val="4F81BD">
              <a:alpha val="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720725" y="2350889"/>
            <a:ext cx="2171700" cy="6254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Predisposizione dati di supporto (mappe cartografiche, dati di riferimento)</a:t>
            </a: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720725" y="1823839"/>
            <a:ext cx="2171700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Assegnazione NCT</a:t>
            </a:r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2339752" y="692696"/>
            <a:ext cx="1080120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>
                <a:solidFill>
                  <a:schemeClr val="lt1"/>
                </a:solidFill>
              </a:rPr>
              <a:t>Dati statistici</a:t>
            </a:r>
            <a:endParaRPr lang="it-IT" sz="1400" dirty="0">
              <a:solidFill>
                <a:schemeClr val="lt1"/>
              </a:solidFill>
            </a:endParaRPr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720725" y="3036689"/>
            <a:ext cx="2171700" cy="396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Creazione delle attività</a:t>
            </a:r>
          </a:p>
        </p:txBody>
      </p:sp>
      <p:sp>
        <p:nvSpPr>
          <p:cNvPr id="91147" name="Text Box 11"/>
          <p:cNvSpPr txBox="1">
            <a:spLocks noChangeArrowheads="1"/>
          </p:cNvSpPr>
          <p:nvPr/>
        </p:nvSpPr>
        <p:spPr bwMode="auto">
          <a:xfrm>
            <a:off x="720725" y="3493889"/>
            <a:ext cx="2171700" cy="51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Associazione Enti e utenti con i ruoli nelle attività</a:t>
            </a: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 flipV="1">
            <a:off x="228600" y="685800"/>
            <a:ext cx="458788" cy="55626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/>
              <a:t>Gestione amministrativa</a:t>
            </a:r>
          </a:p>
        </p:txBody>
      </p:sp>
      <p:sp>
        <p:nvSpPr>
          <p:cNvPr id="91159" name="Rectangle 23"/>
          <p:cNvSpPr>
            <a:spLocks noChangeArrowheads="1"/>
          </p:cNvSpPr>
          <p:nvPr/>
        </p:nvSpPr>
        <p:spPr bwMode="auto">
          <a:xfrm>
            <a:off x="3200400" y="3124200"/>
            <a:ext cx="2971800" cy="1752600"/>
          </a:xfrm>
          <a:prstGeom prst="rect">
            <a:avLst/>
          </a:prstGeom>
          <a:solidFill>
            <a:srgbClr val="99CCFF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91158" name="Text Box 22"/>
          <p:cNvSpPr txBox="1">
            <a:spLocks noChangeArrowheads="1"/>
          </p:cNvSpPr>
          <p:nvPr/>
        </p:nvSpPr>
        <p:spPr bwMode="auto">
          <a:xfrm>
            <a:off x="3200400" y="3138488"/>
            <a:ext cx="297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dirty="0"/>
              <a:t>Gestione produzione dei dati</a:t>
            </a:r>
          </a:p>
        </p:txBody>
      </p:sp>
      <p:sp>
        <p:nvSpPr>
          <p:cNvPr id="91148" name="Text Box 12"/>
          <p:cNvSpPr txBox="1">
            <a:spLocks noChangeArrowheads="1"/>
          </p:cNvSpPr>
          <p:nvPr/>
        </p:nvSpPr>
        <p:spPr bwMode="auto">
          <a:xfrm>
            <a:off x="3581400" y="3581400"/>
            <a:ext cx="221297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Creazione schede di catalogo</a:t>
            </a:r>
          </a:p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controllo formale automatizzato </a:t>
            </a:r>
          </a:p>
        </p:txBody>
      </p:sp>
      <p:sp>
        <p:nvSpPr>
          <p:cNvPr id="91149" name="Text Box 13"/>
          <p:cNvSpPr txBox="1">
            <a:spLocks noChangeArrowheads="1"/>
          </p:cNvSpPr>
          <p:nvPr/>
        </p:nvSpPr>
        <p:spPr bwMode="auto">
          <a:xfrm>
            <a:off x="3581400" y="4184650"/>
            <a:ext cx="2212975" cy="4635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Controllo scientifico</a:t>
            </a:r>
          </a:p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verifica scientifica </a:t>
            </a:r>
          </a:p>
        </p:txBody>
      </p:sp>
      <p:sp>
        <p:nvSpPr>
          <p:cNvPr id="91150" name="Text Box 14"/>
          <p:cNvSpPr txBox="1">
            <a:spLocks noChangeArrowheads="1"/>
          </p:cNvSpPr>
          <p:nvPr/>
        </p:nvSpPr>
        <p:spPr bwMode="auto">
          <a:xfrm>
            <a:off x="720725" y="4756150"/>
            <a:ext cx="2171700" cy="51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Implementazione della BD dei dati verificati scientificamente</a:t>
            </a:r>
          </a:p>
        </p:txBody>
      </p:sp>
      <p:sp>
        <p:nvSpPr>
          <p:cNvPr id="91151" name="Text Box 15"/>
          <p:cNvSpPr txBox="1">
            <a:spLocks noChangeArrowheads="1"/>
          </p:cNvSpPr>
          <p:nvPr/>
        </p:nvSpPr>
        <p:spPr bwMode="auto">
          <a:xfrm>
            <a:off x="720725" y="5784850"/>
            <a:ext cx="2171700" cy="2825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Pubblicazione </a:t>
            </a:r>
          </a:p>
        </p:txBody>
      </p:sp>
      <p:sp>
        <p:nvSpPr>
          <p:cNvPr id="91152" name="Text Box 16"/>
          <p:cNvSpPr txBox="1">
            <a:spLocks noChangeArrowheads="1"/>
          </p:cNvSpPr>
          <p:nvPr/>
        </p:nvSpPr>
        <p:spPr bwMode="auto">
          <a:xfrm>
            <a:off x="720725" y="5381625"/>
            <a:ext cx="2171700" cy="2809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>
                <a:solidFill>
                  <a:schemeClr val="tx1"/>
                </a:solidFill>
                <a:latin typeface="Times New Roman" pitchFamily="18" charset="0"/>
              </a:rPr>
              <a:t>Validazione</a:t>
            </a: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720725" y="1214239"/>
            <a:ext cx="21717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it-IT" sz="1200" b="0" dirty="0">
                <a:solidFill>
                  <a:schemeClr val="tx1"/>
                </a:solidFill>
                <a:latin typeface="Times New Roman" pitchFamily="18" charset="0"/>
              </a:rPr>
              <a:t>Registrazione della Campagna di catalogazione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WORKFLOW DELLA CATALOGAZIONE</a:t>
            </a:r>
            <a:endParaRPr lang="it-IT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7" name="Rectangle 332"/>
          <p:cNvSpPr>
            <a:spLocks noChangeArrowheads="1"/>
          </p:cNvSpPr>
          <p:nvPr/>
        </p:nvSpPr>
        <p:spPr bwMode="auto">
          <a:xfrm>
            <a:off x="152400" y="764704"/>
            <a:ext cx="3810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 dirty="0">
                <a:latin typeface="Calibri" pitchFamily="34" charset="0"/>
              </a:rPr>
              <a:t>Il </a:t>
            </a:r>
            <a:r>
              <a:rPr lang="en-US" i="1" dirty="0" err="1">
                <a:latin typeface="Calibri" pitchFamily="34" charset="0"/>
              </a:rPr>
              <a:t>processo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catalogazione</a:t>
            </a:r>
            <a:r>
              <a:rPr lang="en-US" i="1" dirty="0">
                <a:latin typeface="Calibri" pitchFamily="34" charset="0"/>
              </a:rPr>
              <a:t> è </a:t>
            </a:r>
            <a:r>
              <a:rPr lang="en-US" i="1" dirty="0" err="1">
                <a:latin typeface="Calibri" pitchFamily="34" charset="0"/>
              </a:rPr>
              <a:t>distribuito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sul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territorio</a:t>
            </a:r>
            <a:r>
              <a:rPr lang="en-US" i="1" dirty="0">
                <a:latin typeface="Calibri" pitchFamily="34" charset="0"/>
              </a:rPr>
              <a:t> </a:t>
            </a:r>
          </a:p>
          <a:p>
            <a:r>
              <a:rPr lang="en-US" i="1" dirty="0" err="1">
                <a:latin typeface="Calibri" pitchFamily="34" charset="0"/>
              </a:rPr>
              <a:t>ed</a:t>
            </a:r>
            <a:r>
              <a:rPr lang="en-US" i="1" dirty="0">
                <a:latin typeface="Calibri" pitchFamily="34" charset="0"/>
              </a:rPr>
              <a:t> è </a:t>
            </a:r>
            <a:r>
              <a:rPr lang="en-US" i="1" dirty="0" err="1">
                <a:latin typeface="Calibri" pitchFamily="34" charset="0"/>
              </a:rPr>
              <a:t>organizzato</a:t>
            </a:r>
            <a:r>
              <a:rPr lang="en-US" i="1" dirty="0">
                <a:latin typeface="Calibri" pitchFamily="34" charset="0"/>
              </a:rPr>
              <a:t> in </a:t>
            </a:r>
            <a:r>
              <a:rPr lang="en-US" i="1" dirty="0" err="1">
                <a:latin typeface="Calibri" pitchFamily="34" charset="0"/>
              </a:rPr>
              <a:t>tre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livelli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acquisizione</a:t>
            </a:r>
            <a:r>
              <a:rPr lang="en-US" i="1" dirty="0">
                <a:latin typeface="Calibri" pitchFamily="34" charset="0"/>
              </a:rPr>
              <a:t> e </a:t>
            </a:r>
            <a:r>
              <a:rPr lang="en-US" i="1" dirty="0" err="1">
                <a:latin typeface="Calibri" pitchFamily="34" charset="0"/>
              </a:rPr>
              <a:t>controllo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dei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dati</a:t>
            </a:r>
            <a:r>
              <a:rPr lang="en-US" i="1" dirty="0">
                <a:latin typeface="Calibri" pitchFamily="34" charset="0"/>
              </a:rPr>
              <a:t> </a:t>
            </a:r>
            <a:endParaRPr lang="it-IT" i="1" dirty="0">
              <a:latin typeface="Calibri" pitchFamily="34" charset="0"/>
            </a:endParaRPr>
          </a:p>
        </p:txBody>
      </p:sp>
      <p:grpSp>
        <p:nvGrpSpPr>
          <p:cNvPr id="8" name="Group 1020"/>
          <p:cNvGrpSpPr>
            <a:grpSpLocks/>
          </p:cNvGrpSpPr>
          <p:nvPr/>
        </p:nvGrpSpPr>
        <p:grpSpPr bwMode="auto">
          <a:xfrm>
            <a:off x="725488" y="4638204"/>
            <a:ext cx="6894513" cy="1657350"/>
            <a:chOff x="248" y="1042"/>
            <a:chExt cx="4343" cy="1044"/>
          </a:xfrm>
        </p:grpSpPr>
        <p:sp>
          <p:nvSpPr>
            <p:cNvPr id="9" name="Rectangle 327"/>
            <p:cNvSpPr>
              <a:spLocks noChangeArrowheads="1"/>
            </p:cNvSpPr>
            <p:nvPr/>
          </p:nvSpPr>
          <p:spPr bwMode="auto">
            <a:xfrm>
              <a:off x="248" y="1776"/>
              <a:ext cx="1223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it-IT" sz="1600" b="1"/>
                <a:t>Catalogatore</a:t>
              </a:r>
            </a:p>
            <a:p>
              <a:pPr algn="ctr"/>
              <a:r>
                <a:rPr lang="it-IT" sz="1600" b="1"/>
                <a:t>Creazione delle schede</a:t>
              </a:r>
            </a:p>
          </p:txBody>
        </p:sp>
        <p:sp>
          <p:nvSpPr>
            <p:cNvPr id="10" name="Rectangle 333"/>
            <p:cNvSpPr>
              <a:spLocks noChangeArrowheads="1"/>
            </p:cNvSpPr>
            <p:nvPr/>
          </p:nvSpPr>
          <p:spPr bwMode="auto">
            <a:xfrm>
              <a:off x="1488" y="1104"/>
              <a:ext cx="3103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b="1" dirty="0">
                  <a:latin typeface="Calibri" pitchFamily="34" charset="0"/>
                </a:rPr>
                <a:t>1</a:t>
              </a:r>
              <a:r>
                <a:rPr lang="en-US" sz="2000" dirty="0">
                  <a:latin typeface="Calibri" pitchFamily="34" charset="0"/>
                </a:rPr>
                <a:t>. </a:t>
              </a:r>
              <a:r>
                <a:rPr lang="en-US" sz="2000" dirty="0" err="1">
                  <a:latin typeface="Calibri" pitchFamily="34" charset="0"/>
                </a:rPr>
                <a:t>Attività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ricerca</a:t>
              </a:r>
              <a:r>
                <a:rPr lang="en-US" sz="2000" dirty="0">
                  <a:latin typeface="Calibri" pitchFamily="34" charset="0"/>
                </a:rPr>
                <a:t> e </a:t>
              </a:r>
              <a:r>
                <a:rPr lang="en-US" sz="2000" dirty="0" err="1">
                  <a:latin typeface="Calibri" pitchFamily="34" charset="0"/>
                </a:rPr>
                <a:t>acquisizione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dei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dati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conoscitivi</a:t>
              </a:r>
              <a:r>
                <a:rPr lang="en-US" sz="2000" dirty="0">
                  <a:latin typeface="Calibri" pitchFamily="34" charset="0"/>
                </a:rPr>
                <a:t> sui </a:t>
              </a:r>
              <a:r>
                <a:rPr lang="en-US" sz="2000" dirty="0" err="1">
                  <a:latin typeface="Calibri" pitchFamily="34" charset="0"/>
                </a:rPr>
                <a:t>beni</a:t>
              </a:r>
              <a:r>
                <a:rPr lang="en-US" sz="2000" dirty="0">
                  <a:latin typeface="Calibri" pitchFamily="34" charset="0"/>
                </a:rPr>
                <a:t>, </a:t>
              </a:r>
              <a:r>
                <a:rPr lang="en-US" sz="2000" dirty="0" err="1">
                  <a:latin typeface="Calibri" pitchFamily="34" charset="0"/>
                </a:rPr>
                <a:t>svolta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da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personale</a:t>
              </a:r>
              <a:r>
                <a:rPr lang="en-US" sz="2000" dirty="0">
                  <a:latin typeface="Calibri" pitchFamily="34" charset="0"/>
                </a:rPr>
                <a:t> con </a:t>
              </a:r>
              <a:r>
                <a:rPr lang="en-US" sz="2000" dirty="0" err="1">
                  <a:latin typeface="Calibri" pitchFamily="34" charset="0"/>
                </a:rPr>
                <a:t>competenze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 smtClean="0">
                  <a:latin typeface="Calibri" pitchFamily="34" charset="0"/>
                </a:rPr>
                <a:t>scientifiche</a:t>
              </a:r>
              <a:endParaRPr lang="it-IT" sz="2000" dirty="0">
                <a:latin typeface="Calibri" pitchFamily="34" charset="0"/>
              </a:endParaRPr>
            </a:p>
          </p:txBody>
        </p:sp>
        <p:grpSp>
          <p:nvGrpSpPr>
            <p:cNvPr id="11" name="Group 978"/>
            <p:cNvGrpSpPr>
              <a:grpSpLocks/>
            </p:cNvGrpSpPr>
            <p:nvPr/>
          </p:nvGrpSpPr>
          <p:grpSpPr bwMode="auto">
            <a:xfrm>
              <a:off x="315" y="1042"/>
              <a:ext cx="1108" cy="676"/>
              <a:chOff x="432" y="1221"/>
              <a:chExt cx="1108" cy="676"/>
            </a:xfrm>
          </p:grpSpPr>
          <p:grpSp>
            <p:nvGrpSpPr>
              <p:cNvPr id="12" name="Group 335"/>
              <p:cNvGrpSpPr>
                <a:grpSpLocks/>
              </p:cNvGrpSpPr>
              <p:nvPr/>
            </p:nvGrpSpPr>
            <p:grpSpPr bwMode="auto">
              <a:xfrm>
                <a:off x="432" y="1221"/>
                <a:ext cx="1108" cy="676"/>
                <a:chOff x="3311" y="3216"/>
                <a:chExt cx="917" cy="676"/>
              </a:xfrm>
            </p:grpSpPr>
            <p:grpSp>
              <p:nvGrpSpPr>
                <p:cNvPr id="17" name="Group 336"/>
                <p:cNvGrpSpPr>
                  <a:grpSpLocks/>
                </p:cNvGrpSpPr>
                <p:nvPr/>
              </p:nvGrpSpPr>
              <p:grpSpPr bwMode="auto">
                <a:xfrm>
                  <a:off x="3311" y="3216"/>
                  <a:ext cx="917" cy="676"/>
                  <a:chOff x="3311" y="3216"/>
                  <a:chExt cx="917" cy="676"/>
                </a:xfrm>
              </p:grpSpPr>
              <p:sp>
                <p:nvSpPr>
                  <p:cNvPr id="129" name="Rectangle 33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16"/>
                    <a:ext cx="917" cy="4"/>
                  </a:xfrm>
                  <a:prstGeom prst="rect">
                    <a:avLst/>
                  </a:prstGeom>
                  <a:solidFill>
                    <a:srgbClr val="00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0" name="Rectangle 33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0"/>
                    <a:ext cx="917" cy="4"/>
                  </a:xfrm>
                  <a:prstGeom prst="rect">
                    <a:avLst/>
                  </a:prstGeom>
                  <a:solidFill>
                    <a:srgbClr val="06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1" name="Rectangle 33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4"/>
                    <a:ext cx="917" cy="6"/>
                  </a:xfrm>
                  <a:prstGeom prst="rect">
                    <a:avLst/>
                  </a:prstGeom>
                  <a:solidFill>
                    <a:srgbClr val="09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2" name="Rectangle 34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0"/>
                    <a:ext cx="917" cy="4"/>
                  </a:xfrm>
                  <a:prstGeom prst="rect">
                    <a:avLst/>
                  </a:prstGeom>
                  <a:solidFill>
                    <a:srgbClr val="0A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3" name="Rectangle 34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4"/>
                    <a:ext cx="917" cy="4"/>
                  </a:xfrm>
                  <a:prstGeom prst="rect">
                    <a:avLst/>
                  </a:prstGeom>
                  <a:solidFill>
                    <a:srgbClr val="0C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4" name="Rectangle 34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8"/>
                    <a:ext cx="917" cy="4"/>
                  </a:xfrm>
                  <a:prstGeom prst="rect">
                    <a:avLst/>
                  </a:prstGeom>
                  <a:solidFill>
                    <a:srgbClr val="0E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5" name="Rectangle 34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2"/>
                    <a:ext cx="917" cy="6"/>
                  </a:xfrm>
                  <a:prstGeom prst="rect">
                    <a:avLst/>
                  </a:prstGeom>
                  <a:solidFill>
                    <a:srgbClr val="0F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6" name="Rectangle 34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8"/>
                    <a:ext cx="917" cy="4"/>
                  </a:xfrm>
                  <a:prstGeom prst="rect">
                    <a:avLst/>
                  </a:prstGeom>
                  <a:solidFill>
                    <a:srgbClr val="11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7" name="Rectangle 34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2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8" name="Rectangle 34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6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39" name="Rectangle 34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0"/>
                    <a:ext cx="917" cy="4"/>
                  </a:xfrm>
                  <a:prstGeom prst="rect">
                    <a:avLst/>
                  </a:prstGeom>
                  <a:solidFill>
                    <a:srgbClr val="15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0" name="Rectangle 34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4"/>
                    <a:ext cx="917" cy="6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1" name="Rectangle 34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0"/>
                    <a:ext cx="917" cy="4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2" name="Rectangle 35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4"/>
                    <a:ext cx="917" cy="4"/>
                  </a:xfrm>
                  <a:prstGeom prst="rect">
                    <a:avLst/>
                  </a:prstGeom>
                  <a:solidFill>
                    <a:srgbClr val="19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3" name="Rectangle 35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8"/>
                    <a:ext cx="917" cy="3"/>
                  </a:xfrm>
                  <a:prstGeom prst="rect">
                    <a:avLst/>
                  </a:prstGeom>
                  <a:solidFill>
                    <a:srgbClr val="1A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4" name="Rectangle 35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1"/>
                    <a:ext cx="917" cy="6"/>
                  </a:xfrm>
                  <a:prstGeom prst="rect">
                    <a:avLst/>
                  </a:prstGeom>
                  <a:solidFill>
                    <a:srgbClr val="1B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5" name="Rectangle 35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7"/>
                    <a:ext cx="917" cy="4"/>
                  </a:xfrm>
                  <a:prstGeom prst="rect">
                    <a:avLst/>
                  </a:prstGeom>
                  <a:solidFill>
                    <a:srgbClr val="1D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6" name="Rectangle 35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1"/>
                    <a:ext cx="917" cy="4"/>
                  </a:xfrm>
                  <a:prstGeom prst="rect">
                    <a:avLst/>
                  </a:prstGeom>
                  <a:solidFill>
                    <a:srgbClr val="1E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7" name="Rectangle 35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5"/>
                    <a:ext cx="917" cy="4"/>
                  </a:xfrm>
                  <a:prstGeom prst="rect">
                    <a:avLst/>
                  </a:prstGeom>
                  <a:solidFill>
                    <a:srgbClr val="1F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8" name="Rectangle 35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9"/>
                    <a:ext cx="917" cy="4"/>
                  </a:xfrm>
                  <a:prstGeom prst="rect">
                    <a:avLst/>
                  </a:prstGeom>
                  <a:solidFill>
                    <a:srgbClr val="20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49" name="Rectangle 35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3"/>
                    <a:ext cx="917" cy="6"/>
                  </a:xfrm>
                  <a:prstGeom prst="rect">
                    <a:avLst/>
                  </a:prstGeom>
                  <a:solidFill>
                    <a:srgbClr val="22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0" name="Rectangle 35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9"/>
                    <a:ext cx="917" cy="4"/>
                  </a:xfrm>
                  <a:prstGeom prst="rect">
                    <a:avLst/>
                  </a:prstGeom>
                  <a:solidFill>
                    <a:srgbClr val="23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1" name="Rectangle 35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3"/>
                    <a:ext cx="917" cy="4"/>
                  </a:xfrm>
                  <a:prstGeom prst="rect">
                    <a:avLst/>
                  </a:prstGeom>
                  <a:solidFill>
                    <a:srgbClr val="24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2" name="Rectangle 36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7"/>
                    <a:ext cx="917" cy="4"/>
                  </a:xfrm>
                  <a:prstGeom prst="rect">
                    <a:avLst/>
                  </a:prstGeom>
                  <a:solidFill>
                    <a:srgbClr val="26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3" name="Rectangle 36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1"/>
                    <a:ext cx="917" cy="6"/>
                  </a:xfrm>
                  <a:prstGeom prst="rect">
                    <a:avLst/>
                  </a:prstGeom>
                  <a:solidFill>
                    <a:srgbClr val="27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4" name="Rectangle 36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7"/>
                    <a:ext cx="917" cy="4"/>
                  </a:xfrm>
                  <a:prstGeom prst="rect">
                    <a:avLst/>
                  </a:prstGeom>
                  <a:solidFill>
                    <a:srgbClr val="28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5" name="Rectangle 36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1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6" name="Rectangle 36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5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7" name="Rectangle 36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9"/>
                    <a:ext cx="917" cy="4"/>
                  </a:xfrm>
                  <a:prstGeom prst="rect">
                    <a:avLst/>
                  </a:prstGeom>
                  <a:solidFill>
                    <a:srgbClr val="2C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8" name="Rectangle 36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3"/>
                    <a:ext cx="917" cy="6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59" name="Rectangle 36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9"/>
                    <a:ext cx="917" cy="4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0" name="Rectangle 36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3"/>
                    <a:ext cx="917" cy="3"/>
                  </a:xfrm>
                  <a:prstGeom prst="rect">
                    <a:avLst/>
                  </a:prstGeom>
                  <a:solidFill>
                    <a:srgbClr val="30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1" name="Rectangle 36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6"/>
                    <a:ext cx="917" cy="4"/>
                  </a:xfrm>
                  <a:prstGeom prst="rect">
                    <a:avLst/>
                  </a:prstGeom>
                  <a:solidFill>
                    <a:srgbClr val="31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2" name="Rectangle 37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0"/>
                    <a:ext cx="917" cy="6"/>
                  </a:xfrm>
                  <a:prstGeom prst="rect">
                    <a:avLst/>
                  </a:prstGeom>
                  <a:solidFill>
                    <a:srgbClr val="32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3" name="Rectangle 37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6"/>
                    <a:ext cx="917" cy="4"/>
                  </a:xfrm>
                  <a:prstGeom prst="rect">
                    <a:avLst/>
                  </a:prstGeom>
                  <a:solidFill>
                    <a:srgbClr val="34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4" name="Rectangle 37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0"/>
                    <a:ext cx="917" cy="4"/>
                  </a:xfrm>
                  <a:prstGeom prst="rect">
                    <a:avLst/>
                  </a:prstGeom>
                  <a:solidFill>
                    <a:srgbClr val="35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5" name="Rectangle 37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4"/>
                    <a:ext cx="917" cy="4"/>
                  </a:xfrm>
                  <a:prstGeom prst="rect">
                    <a:avLst/>
                  </a:prstGeom>
                  <a:solidFill>
                    <a:srgbClr val="36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6" name="Rectangle 37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8"/>
                    <a:ext cx="917" cy="4"/>
                  </a:xfrm>
                  <a:prstGeom prst="rect">
                    <a:avLst/>
                  </a:prstGeom>
                  <a:solidFill>
                    <a:srgbClr val="38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7" name="Rectangle 37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2"/>
                    <a:ext cx="917" cy="6"/>
                  </a:xfrm>
                  <a:prstGeom prst="rect">
                    <a:avLst/>
                  </a:prstGeom>
                  <a:solidFill>
                    <a:srgbClr val="39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8" name="Rectangle 37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8"/>
                    <a:ext cx="917" cy="4"/>
                  </a:xfrm>
                  <a:prstGeom prst="rect">
                    <a:avLst/>
                  </a:prstGeom>
                  <a:solidFill>
                    <a:srgbClr val="3A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69" name="Rectangle 37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2"/>
                    <a:ext cx="917" cy="4"/>
                  </a:xfrm>
                  <a:prstGeom prst="rect">
                    <a:avLst/>
                  </a:prstGeom>
                  <a:solidFill>
                    <a:srgbClr val="3C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0" name="Rectangle 37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6"/>
                    <a:ext cx="917" cy="4"/>
                  </a:xfrm>
                  <a:prstGeom prst="rect">
                    <a:avLst/>
                  </a:prstGeom>
                  <a:solidFill>
                    <a:srgbClr val="3D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1" name="Rectangle 37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0"/>
                    <a:ext cx="917" cy="4"/>
                  </a:xfrm>
                  <a:prstGeom prst="rect">
                    <a:avLst/>
                  </a:prstGeom>
                  <a:solidFill>
                    <a:srgbClr val="3E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2" name="Rectangle 38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4"/>
                    <a:ext cx="917" cy="6"/>
                  </a:xfrm>
                  <a:prstGeom prst="rect">
                    <a:avLst/>
                  </a:prstGeom>
                  <a:solidFill>
                    <a:srgbClr val="40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3" name="Rectangle 38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10"/>
                    <a:ext cx="917" cy="4"/>
                  </a:xfrm>
                  <a:prstGeom prst="rect">
                    <a:avLst/>
                  </a:prstGeom>
                  <a:solidFill>
                    <a:srgbClr val="41A6A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4" name="Rectangle 38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14"/>
                    <a:ext cx="917" cy="4"/>
                  </a:xfrm>
                  <a:prstGeom prst="rect">
                    <a:avLst/>
                  </a:prstGeom>
                  <a:solidFill>
                    <a:srgbClr val="42A6A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5" name="Rectangle 38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18"/>
                    <a:ext cx="917" cy="4"/>
                  </a:xfrm>
                  <a:prstGeom prst="rect">
                    <a:avLst/>
                  </a:prstGeom>
                  <a:solidFill>
                    <a:srgbClr val="44A7A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6" name="Rectangle 38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22"/>
                    <a:ext cx="917" cy="6"/>
                  </a:xfrm>
                  <a:prstGeom prst="rect">
                    <a:avLst/>
                  </a:prstGeom>
                  <a:solidFill>
                    <a:srgbClr val="45A7A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7" name="Rectangle 38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28"/>
                    <a:ext cx="917" cy="4"/>
                  </a:xfrm>
                  <a:prstGeom prst="rect">
                    <a:avLst/>
                  </a:prstGeom>
                  <a:solidFill>
                    <a:srgbClr val="46A8A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8" name="Rectangle 38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32"/>
                    <a:ext cx="917" cy="3"/>
                  </a:xfrm>
                  <a:prstGeom prst="rect">
                    <a:avLst/>
                  </a:prstGeom>
                  <a:solidFill>
                    <a:srgbClr val="48A8A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79" name="Rectangle 38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35"/>
                    <a:ext cx="917" cy="4"/>
                  </a:xfrm>
                  <a:prstGeom prst="rect">
                    <a:avLst/>
                  </a:prstGeom>
                  <a:solidFill>
                    <a:srgbClr val="49A9A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0" name="Rectangle 38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39"/>
                    <a:ext cx="917" cy="4"/>
                  </a:xfrm>
                  <a:prstGeom prst="rect">
                    <a:avLst/>
                  </a:prstGeom>
                  <a:solidFill>
                    <a:srgbClr val="4BAAA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1" name="Rectangle 38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43"/>
                    <a:ext cx="917" cy="6"/>
                  </a:xfrm>
                  <a:prstGeom prst="rect">
                    <a:avLst/>
                  </a:prstGeom>
                  <a:solidFill>
                    <a:srgbClr val="4CAAA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2" name="Rectangle 39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49"/>
                    <a:ext cx="917" cy="4"/>
                  </a:xfrm>
                  <a:prstGeom prst="rect">
                    <a:avLst/>
                  </a:prstGeom>
                  <a:solidFill>
                    <a:srgbClr val="4DABA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3" name="Rectangle 39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53"/>
                    <a:ext cx="917" cy="4"/>
                  </a:xfrm>
                  <a:prstGeom prst="rect">
                    <a:avLst/>
                  </a:prstGeom>
                  <a:solidFill>
                    <a:srgbClr val="4FABA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4" name="Rectangle 39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57"/>
                    <a:ext cx="917" cy="4"/>
                  </a:xfrm>
                  <a:prstGeom prst="rect">
                    <a:avLst/>
                  </a:prstGeom>
                  <a:solidFill>
                    <a:srgbClr val="50ACA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5" name="Rectangle 39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61"/>
                    <a:ext cx="917" cy="6"/>
                  </a:xfrm>
                  <a:prstGeom prst="rect">
                    <a:avLst/>
                  </a:prstGeom>
                  <a:solidFill>
                    <a:srgbClr val="51ACA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6" name="Rectangle 39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67"/>
                    <a:ext cx="917" cy="4"/>
                  </a:xfrm>
                  <a:prstGeom prst="rect">
                    <a:avLst/>
                  </a:prstGeom>
                  <a:solidFill>
                    <a:srgbClr val="53ADA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7" name="Rectangle 39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71"/>
                    <a:ext cx="917" cy="4"/>
                  </a:xfrm>
                  <a:prstGeom prst="rect">
                    <a:avLst/>
                  </a:prstGeom>
                  <a:solidFill>
                    <a:srgbClr val="54AEA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8" name="Rectangle 39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75"/>
                    <a:ext cx="917" cy="4"/>
                  </a:xfrm>
                  <a:prstGeom prst="rect">
                    <a:avLst/>
                  </a:prstGeom>
                  <a:solidFill>
                    <a:srgbClr val="55AEA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89" name="Rectangle 39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79"/>
                    <a:ext cx="917" cy="4"/>
                  </a:xfrm>
                  <a:prstGeom prst="rect">
                    <a:avLst/>
                  </a:prstGeom>
                  <a:solidFill>
                    <a:srgbClr val="57AFA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0" name="Rectangle 39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83"/>
                    <a:ext cx="917" cy="6"/>
                  </a:xfrm>
                  <a:prstGeom prst="rect">
                    <a:avLst/>
                  </a:prstGeom>
                  <a:solidFill>
                    <a:srgbClr val="58B0B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1" name="Rectangle 39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89"/>
                    <a:ext cx="917" cy="4"/>
                  </a:xfrm>
                  <a:prstGeom prst="rect">
                    <a:avLst/>
                  </a:prstGeom>
                  <a:solidFill>
                    <a:srgbClr val="59B0B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2" name="Rectangle 40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93"/>
                    <a:ext cx="917" cy="4"/>
                  </a:xfrm>
                  <a:prstGeom prst="rect">
                    <a:avLst/>
                  </a:prstGeom>
                  <a:solidFill>
                    <a:srgbClr val="5BB1B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3" name="Rectangle 40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97"/>
                    <a:ext cx="917" cy="4"/>
                  </a:xfrm>
                  <a:prstGeom prst="rect">
                    <a:avLst/>
                  </a:prstGeom>
                  <a:solidFill>
                    <a:srgbClr val="5CB2B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4" name="Rectangle 40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01"/>
                    <a:ext cx="917" cy="6"/>
                  </a:xfrm>
                  <a:prstGeom prst="rect">
                    <a:avLst/>
                  </a:prstGeom>
                  <a:solidFill>
                    <a:srgbClr val="5DB2B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5" name="Rectangle 40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07"/>
                    <a:ext cx="917" cy="3"/>
                  </a:xfrm>
                  <a:prstGeom prst="rect">
                    <a:avLst/>
                  </a:prstGeom>
                  <a:solidFill>
                    <a:srgbClr val="5FB3B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6" name="Rectangle 40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10"/>
                    <a:ext cx="917" cy="4"/>
                  </a:xfrm>
                  <a:prstGeom prst="rect">
                    <a:avLst/>
                  </a:prstGeom>
                  <a:solidFill>
                    <a:srgbClr val="60B4B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7" name="Rectangle 40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14"/>
                    <a:ext cx="917" cy="4"/>
                  </a:xfrm>
                  <a:prstGeom prst="rect">
                    <a:avLst/>
                  </a:prstGeom>
                  <a:solidFill>
                    <a:srgbClr val="61B4B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8" name="Rectangle 40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18"/>
                    <a:ext cx="917" cy="4"/>
                  </a:xfrm>
                  <a:prstGeom prst="rect">
                    <a:avLst/>
                  </a:prstGeom>
                  <a:solidFill>
                    <a:srgbClr val="62B5B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199" name="Rectangle 40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22"/>
                    <a:ext cx="917" cy="6"/>
                  </a:xfrm>
                  <a:prstGeom prst="rect">
                    <a:avLst/>
                  </a:prstGeom>
                  <a:solidFill>
                    <a:srgbClr val="64B6B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0" name="Rectangle 40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28"/>
                    <a:ext cx="917" cy="4"/>
                  </a:xfrm>
                  <a:prstGeom prst="rect">
                    <a:avLst/>
                  </a:prstGeom>
                  <a:solidFill>
                    <a:srgbClr val="65B6B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1" name="Rectangle 40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32"/>
                    <a:ext cx="917" cy="4"/>
                  </a:xfrm>
                  <a:prstGeom prst="rect">
                    <a:avLst/>
                  </a:prstGeom>
                  <a:solidFill>
                    <a:srgbClr val="66B7B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2" name="Rectangle 41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36"/>
                    <a:ext cx="917" cy="4"/>
                  </a:xfrm>
                  <a:prstGeom prst="rect">
                    <a:avLst/>
                  </a:prstGeom>
                  <a:solidFill>
                    <a:srgbClr val="68B8B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3" name="Rectangle 41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40"/>
                    <a:ext cx="917" cy="6"/>
                  </a:xfrm>
                  <a:prstGeom prst="rect">
                    <a:avLst/>
                  </a:prstGeom>
                  <a:solidFill>
                    <a:srgbClr val="68B8B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4" name="Rectangle 41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46"/>
                    <a:ext cx="917" cy="4"/>
                  </a:xfrm>
                  <a:prstGeom prst="rect">
                    <a:avLst/>
                  </a:prstGeom>
                  <a:solidFill>
                    <a:srgbClr val="6AB9B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5" name="Rectangle 41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50"/>
                    <a:ext cx="917" cy="4"/>
                  </a:xfrm>
                  <a:prstGeom prst="rect">
                    <a:avLst/>
                  </a:prstGeom>
                  <a:solidFill>
                    <a:srgbClr val="6BBAB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6" name="Rectangle 41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54"/>
                    <a:ext cx="917" cy="4"/>
                  </a:xfrm>
                  <a:prstGeom prst="rect">
                    <a:avLst/>
                  </a:prstGeom>
                  <a:solidFill>
                    <a:srgbClr val="6CBAB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7" name="Rectangle 41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58"/>
                    <a:ext cx="917" cy="4"/>
                  </a:xfrm>
                  <a:prstGeom prst="rect">
                    <a:avLst/>
                  </a:prstGeom>
                  <a:solidFill>
                    <a:srgbClr val="6DBBB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8" name="Rectangle 41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62"/>
                    <a:ext cx="917" cy="6"/>
                  </a:xfrm>
                  <a:prstGeom prst="rect">
                    <a:avLst/>
                  </a:prstGeom>
                  <a:solidFill>
                    <a:srgbClr val="6FBCB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09" name="Rectangle 41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68"/>
                    <a:ext cx="917" cy="4"/>
                  </a:xfrm>
                  <a:prstGeom prst="rect">
                    <a:avLst/>
                  </a:prstGeom>
                  <a:solidFill>
                    <a:srgbClr val="70BCB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0" name="Rectangle 41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72"/>
                    <a:ext cx="917" cy="4"/>
                  </a:xfrm>
                  <a:prstGeom prst="rect">
                    <a:avLst/>
                  </a:prstGeom>
                  <a:solidFill>
                    <a:srgbClr val="71BDB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1" name="Rectangle 41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76"/>
                    <a:ext cx="917" cy="4"/>
                  </a:xfrm>
                  <a:prstGeom prst="rect">
                    <a:avLst/>
                  </a:prstGeom>
                  <a:solidFill>
                    <a:srgbClr val="72BEB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2" name="Rectangle 42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80"/>
                    <a:ext cx="917" cy="6"/>
                  </a:xfrm>
                  <a:prstGeom prst="rect">
                    <a:avLst/>
                  </a:prstGeom>
                  <a:solidFill>
                    <a:srgbClr val="73BEB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3" name="Rectangle 42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86"/>
                    <a:ext cx="917" cy="3"/>
                  </a:xfrm>
                  <a:prstGeom prst="rect">
                    <a:avLst/>
                  </a:prstGeom>
                  <a:solidFill>
                    <a:srgbClr val="74BFB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4" name="Rectangle 42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89"/>
                    <a:ext cx="917" cy="4"/>
                  </a:xfrm>
                  <a:prstGeom prst="rect">
                    <a:avLst/>
                  </a:prstGeom>
                  <a:solidFill>
                    <a:srgbClr val="75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5" name="Rectangle 42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93"/>
                    <a:ext cx="917" cy="4"/>
                  </a:xfrm>
                  <a:prstGeom prst="rect">
                    <a:avLst/>
                  </a:prstGeom>
                  <a:solidFill>
                    <a:srgbClr val="76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6" name="Rectangle 42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97"/>
                    <a:ext cx="917" cy="4"/>
                  </a:xfrm>
                  <a:prstGeom prst="rect">
                    <a:avLst/>
                  </a:prstGeom>
                  <a:solidFill>
                    <a:srgbClr val="77C1C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7" name="Rectangle 42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01"/>
                    <a:ext cx="917" cy="6"/>
                  </a:xfrm>
                  <a:prstGeom prst="rect">
                    <a:avLst/>
                  </a:prstGeom>
                  <a:solidFill>
                    <a:srgbClr val="79C2C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8" name="Rectangle 42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07"/>
                    <a:ext cx="917" cy="4"/>
                  </a:xfrm>
                  <a:prstGeom prst="rect">
                    <a:avLst/>
                  </a:prstGeom>
                  <a:solidFill>
                    <a:srgbClr val="79C2C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19" name="Rectangle 42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11"/>
                    <a:ext cx="917" cy="4"/>
                  </a:xfrm>
                  <a:prstGeom prst="rect">
                    <a:avLst/>
                  </a:prstGeom>
                  <a:solidFill>
                    <a:srgbClr val="7AC3C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0" name="Rectangle 42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15"/>
                    <a:ext cx="917" cy="4"/>
                  </a:xfrm>
                  <a:prstGeom prst="rect">
                    <a:avLst/>
                  </a:prstGeom>
                  <a:solidFill>
                    <a:srgbClr val="7BC3C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1" name="Rectangle 42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19"/>
                    <a:ext cx="917" cy="6"/>
                  </a:xfrm>
                  <a:prstGeom prst="rect">
                    <a:avLst/>
                  </a:prstGeom>
                  <a:solidFill>
                    <a:srgbClr val="7CC4C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2" name="Rectangle 43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25"/>
                    <a:ext cx="917" cy="4"/>
                  </a:xfrm>
                  <a:prstGeom prst="rect">
                    <a:avLst/>
                  </a:prstGeom>
                  <a:solidFill>
                    <a:srgbClr val="7DC4C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3" name="Rectangle 43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29"/>
                    <a:ext cx="917" cy="4"/>
                  </a:xfrm>
                  <a:prstGeom prst="rect">
                    <a:avLst/>
                  </a:prstGeom>
                  <a:solidFill>
                    <a:srgbClr val="7EC5C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4" name="Rectangle 43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33"/>
                    <a:ext cx="917" cy="4"/>
                  </a:xfrm>
                  <a:prstGeom prst="rect">
                    <a:avLst/>
                  </a:prstGeom>
                  <a:solidFill>
                    <a:srgbClr val="7FC6C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5" name="Rectangle 43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37"/>
                    <a:ext cx="917" cy="4"/>
                  </a:xfrm>
                  <a:prstGeom prst="rect">
                    <a:avLst/>
                  </a:prstGeom>
                  <a:solidFill>
                    <a:srgbClr val="80C6C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6" name="Rectangle 43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41"/>
                    <a:ext cx="917" cy="6"/>
                  </a:xfrm>
                  <a:prstGeom prst="rect">
                    <a:avLst/>
                  </a:prstGeom>
                  <a:solidFill>
                    <a:srgbClr val="81C7C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7" name="Rectangle 43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47"/>
                    <a:ext cx="917" cy="4"/>
                  </a:xfrm>
                  <a:prstGeom prst="rect">
                    <a:avLst/>
                  </a:prstGeom>
                  <a:solidFill>
                    <a:srgbClr val="81C7C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8" name="Rectangle 43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51"/>
                    <a:ext cx="917" cy="4"/>
                  </a:xfrm>
                  <a:prstGeom prst="rect">
                    <a:avLst/>
                  </a:prstGeom>
                  <a:solidFill>
                    <a:srgbClr val="82C8C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29" name="Rectangle 43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55"/>
                    <a:ext cx="917" cy="4"/>
                  </a:xfrm>
                  <a:prstGeom prst="rect">
                    <a:avLst/>
                  </a:prstGeom>
                  <a:solidFill>
                    <a:srgbClr val="83C8C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0" name="Rectangle 43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59"/>
                    <a:ext cx="917" cy="5"/>
                  </a:xfrm>
                  <a:prstGeom prst="rect">
                    <a:avLst/>
                  </a:prstGeom>
                  <a:solidFill>
                    <a:srgbClr val="84C9C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1" name="Rectangle 43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64"/>
                    <a:ext cx="917" cy="4"/>
                  </a:xfrm>
                  <a:prstGeom prst="rect">
                    <a:avLst/>
                  </a:prstGeom>
                  <a:solidFill>
                    <a:srgbClr val="85C9C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2" name="Rectangle 44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68"/>
                    <a:ext cx="917" cy="4"/>
                  </a:xfrm>
                  <a:prstGeom prst="rect">
                    <a:avLst/>
                  </a:prstGeom>
                  <a:solidFill>
                    <a:srgbClr val="86CAC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3" name="Rectangle 44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72"/>
                    <a:ext cx="917" cy="4"/>
                  </a:xfrm>
                  <a:prstGeom prst="rect">
                    <a:avLst/>
                  </a:prstGeom>
                  <a:solidFill>
                    <a:srgbClr val="86CAC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4" name="Rectangle 44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76"/>
                    <a:ext cx="917" cy="4"/>
                  </a:xfrm>
                  <a:prstGeom prst="rect">
                    <a:avLst/>
                  </a:prstGeom>
                  <a:solidFill>
                    <a:srgbClr val="87CBC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5" name="Rectangle 44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80"/>
                    <a:ext cx="917" cy="6"/>
                  </a:xfrm>
                  <a:prstGeom prst="rect">
                    <a:avLst/>
                  </a:prstGeom>
                  <a:solidFill>
                    <a:srgbClr val="88CBC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6" name="Rectangle 44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86"/>
                    <a:ext cx="917" cy="4"/>
                  </a:xfrm>
                  <a:prstGeom prst="rect">
                    <a:avLst/>
                  </a:prstGeom>
                  <a:solidFill>
                    <a:srgbClr val="88CCC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7" name="Rectangle 44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90"/>
                    <a:ext cx="917" cy="4"/>
                  </a:xfrm>
                  <a:prstGeom prst="rect">
                    <a:avLst/>
                  </a:prstGeom>
                  <a:solidFill>
                    <a:srgbClr val="89CCC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8" name="Rectangle 44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94"/>
                    <a:ext cx="917" cy="4"/>
                  </a:xfrm>
                  <a:prstGeom prst="rect">
                    <a:avLst/>
                  </a:prstGeom>
                  <a:solidFill>
                    <a:srgbClr val="8A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39" name="Rectangle 44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98"/>
                    <a:ext cx="917" cy="6"/>
                  </a:xfrm>
                  <a:prstGeom prst="rect">
                    <a:avLst/>
                  </a:prstGeom>
                  <a:solidFill>
                    <a:srgbClr val="8A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0" name="Rectangle 44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04"/>
                    <a:ext cx="917" cy="4"/>
                  </a:xfrm>
                  <a:prstGeom prst="rect">
                    <a:avLst/>
                  </a:prstGeom>
                  <a:solidFill>
                    <a:srgbClr val="8B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1" name="Rectangle 44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08"/>
                    <a:ext cx="917" cy="4"/>
                  </a:xfrm>
                  <a:prstGeom prst="rect">
                    <a:avLst/>
                  </a:prstGeom>
                  <a:solidFill>
                    <a:srgbClr val="8CCEC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2" name="Rectangle 45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12"/>
                    <a:ext cx="917" cy="4"/>
                  </a:xfrm>
                  <a:prstGeom prst="rect">
                    <a:avLst/>
                  </a:prstGeom>
                  <a:solidFill>
                    <a:srgbClr val="8CCEC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3" name="Rectangle 45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16"/>
                    <a:ext cx="917" cy="4"/>
                  </a:xfrm>
                  <a:prstGeom prst="rect">
                    <a:avLst/>
                  </a:prstGeom>
                  <a:solidFill>
                    <a:srgbClr val="8D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4" name="Rectangle 45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20"/>
                    <a:ext cx="917" cy="6"/>
                  </a:xfrm>
                  <a:prstGeom prst="rect">
                    <a:avLst/>
                  </a:prstGeom>
                  <a:solidFill>
                    <a:srgbClr val="8D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5" name="Rectangle 45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26"/>
                    <a:ext cx="917" cy="4"/>
                  </a:xfrm>
                  <a:prstGeom prst="rect">
                    <a:avLst/>
                  </a:prstGeom>
                  <a:solidFill>
                    <a:srgbClr val="8E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6" name="Rectangle 45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30"/>
                    <a:ext cx="917" cy="4"/>
                  </a:xfrm>
                  <a:prstGeom prst="rect">
                    <a:avLst/>
                  </a:prstGeom>
                  <a:solidFill>
                    <a:srgbClr val="8E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7" name="Rectangle 45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34"/>
                    <a:ext cx="917" cy="4"/>
                  </a:xfrm>
                  <a:prstGeom prst="rect">
                    <a:avLst/>
                  </a:prstGeom>
                  <a:solidFill>
                    <a:srgbClr val="8F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8" name="Rectangle 45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38"/>
                    <a:ext cx="917" cy="3"/>
                  </a:xfrm>
                  <a:prstGeom prst="rect">
                    <a:avLst/>
                  </a:prstGeom>
                  <a:solidFill>
                    <a:srgbClr val="8F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49" name="Rectangle 45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41"/>
                    <a:ext cx="917" cy="6"/>
                  </a:xfrm>
                  <a:prstGeom prst="rect">
                    <a:avLst/>
                  </a:prstGeom>
                  <a:solidFill>
                    <a:srgbClr val="90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0" name="Rectangle 45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47"/>
                    <a:ext cx="917" cy="4"/>
                  </a:xfrm>
                  <a:prstGeom prst="rect">
                    <a:avLst/>
                  </a:prstGeom>
                  <a:solidFill>
                    <a:srgbClr val="90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1" name="Rectangle 45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51"/>
                    <a:ext cx="917" cy="4"/>
                  </a:xfrm>
                  <a:prstGeom prst="rect">
                    <a:avLst/>
                  </a:prstGeom>
                  <a:solidFill>
                    <a:srgbClr val="91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2" name="Rectangle 46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55"/>
                    <a:ext cx="917" cy="4"/>
                  </a:xfrm>
                  <a:prstGeom prst="rect">
                    <a:avLst/>
                  </a:prstGeom>
                  <a:solidFill>
                    <a:srgbClr val="91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3" name="Rectangle 46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59"/>
                    <a:ext cx="917" cy="6"/>
                  </a:xfrm>
                  <a:prstGeom prst="rect">
                    <a:avLst/>
                  </a:prstGeom>
                  <a:solidFill>
                    <a:srgbClr val="91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4" name="Rectangle 46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65"/>
                    <a:ext cx="917" cy="4"/>
                  </a:xfrm>
                  <a:prstGeom prst="rect">
                    <a:avLst/>
                  </a:prstGeom>
                  <a:solidFill>
                    <a:srgbClr val="92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5" name="Rectangle 46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69"/>
                    <a:ext cx="917" cy="4"/>
                  </a:xfrm>
                  <a:prstGeom prst="rect">
                    <a:avLst/>
                  </a:prstGeom>
                  <a:solidFill>
                    <a:srgbClr val="92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6" name="Rectangle 46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73"/>
                    <a:ext cx="917" cy="4"/>
                  </a:xfrm>
                  <a:prstGeom prst="rect">
                    <a:avLst/>
                  </a:prstGeom>
                  <a:solidFill>
                    <a:srgbClr val="93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7" name="Rectangle 46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77"/>
                    <a:ext cx="917" cy="4"/>
                  </a:xfrm>
                  <a:prstGeom prst="rect">
                    <a:avLst/>
                  </a:prstGeom>
                  <a:solidFill>
                    <a:srgbClr val="93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8" name="Rectangle 46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81"/>
                    <a:ext cx="917" cy="6"/>
                  </a:xfrm>
                  <a:prstGeom prst="rect">
                    <a:avLst/>
                  </a:prstGeom>
                  <a:solidFill>
                    <a:srgbClr val="93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59" name="Rectangle 46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87"/>
                    <a:ext cx="917" cy="4"/>
                  </a:xfrm>
                  <a:prstGeom prst="rect">
                    <a:avLst/>
                  </a:prstGeom>
                  <a:solidFill>
                    <a:srgbClr val="94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0" name="Rectangle 46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91"/>
                    <a:ext cx="917" cy="4"/>
                  </a:xfrm>
                  <a:prstGeom prst="rect">
                    <a:avLst/>
                  </a:prstGeom>
                  <a:solidFill>
                    <a:srgbClr val="94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1" name="Rectangle 46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95"/>
                    <a:ext cx="917" cy="4"/>
                  </a:xfrm>
                  <a:prstGeom prst="rect">
                    <a:avLst/>
                  </a:prstGeom>
                  <a:solidFill>
                    <a:srgbClr val="94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2" name="Rectangle 47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99"/>
                    <a:ext cx="917" cy="6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3" name="Rectangle 47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05"/>
                    <a:ext cx="917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4" name="Rectangle 47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09"/>
                    <a:ext cx="917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5" name="Rectangle 47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13"/>
                    <a:ext cx="917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6" name="Rectangle 47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17"/>
                    <a:ext cx="917" cy="3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7" name="Rectangle 47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20"/>
                    <a:ext cx="917" cy="6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8" name="Rectangle 47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26"/>
                    <a:ext cx="917" cy="4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69" name="Rectangle 47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30"/>
                    <a:ext cx="917" cy="4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0" name="Rectangle 47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34"/>
                    <a:ext cx="917" cy="4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1" name="Rectangle 47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38"/>
                    <a:ext cx="917" cy="6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2" name="Rectangle 48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44"/>
                    <a:ext cx="917" cy="4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3" name="Rectangle 48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48"/>
                    <a:ext cx="917" cy="4"/>
                  </a:xfrm>
                  <a:prstGeom prst="rect">
                    <a:avLst/>
                  </a:prstGeom>
                  <a:solidFill>
                    <a:srgbClr val="97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4" name="Rectangle 48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52"/>
                    <a:ext cx="917" cy="4"/>
                  </a:xfrm>
                  <a:prstGeom prst="rect">
                    <a:avLst/>
                  </a:prstGeom>
                  <a:solidFill>
                    <a:srgbClr val="97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5" name="Rectangle 48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56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6" name="Rectangle 48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60"/>
                    <a:ext cx="917" cy="6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7" name="Rectangle 48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66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8" name="Rectangle 48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70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79" name="Rectangle 48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74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0" name="Rectangle 48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78"/>
                    <a:ext cx="917" cy="6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1" name="Rectangle 48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84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2" name="Rectangle 49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88"/>
                    <a:ext cx="917" cy="4"/>
                  </a:xfrm>
                  <a:prstGeom prst="rect">
                    <a:avLst/>
                  </a:prstGeom>
                  <a:solidFill>
                    <a:srgbClr val="99D7D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3" name="Freeform 491"/>
                  <p:cNvSpPr>
                    <a:spLocks/>
                  </p:cNvSpPr>
                  <p:nvPr/>
                </p:nvSpPr>
                <p:spPr bwMode="auto">
                  <a:xfrm>
                    <a:off x="3311" y="3216"/>
                    <a:ext cx="913" cy="672"/>
                  </a:xfrm>
                  <a:custGeom>
                    <a:avLst/>
                    <a:gdLst>
                      <a:gd name="T0" fmla="*/ 411 w 913"/>
                      <a:gd name="T1" fmla="*/ 2 h 672"/>
                      <a:gd name="T2" fmla="*/ 322 w 913"/>
                      <a:gd name="T3" fmla="*/ 16 h 672"/>
                      <a:gd name="T4" fmla="*/ 239 w 913"/>
                      <a:gd name="T5" fmla="*/ 42 h 672"/>
                      <a:gd name="T6" fmla="*/ 166 w 913"/>
                      <a:gd name="T7" fmla="*/ 77 h 672"/>
                      <a:gd name="T8" fmla="*/ 105 w 913"/>
                      <a:gd name="T9" fmla="*/ 123 h 672"/>
                      <a:gd name="T10" fmla="*/ 56 w 913"/>
                      <a:gd name="T11" fmla="*/ 176 h 672"/>
                      <a:gd name="T12" fmla="*/ 20 w 913"/>
                      <a:gd name="T13" fmla="*/ 235 h 672"/>
                      <a:gd name="T14" fmla="*/ 2 w 913"/>
                      <a:gd name="T15" fmla="*/ 302 h 672"/>
                      <a:gd name="T16" fmla="*/ 2 w 913"/>
                      <a:gd name="T17" fmla="*/ 370 h 672"/>
                      <a:gd name="T18" fmla="*/ 20 w 913"/>
                      <a:gd name="T19" fmla="*/ 437 h 672"/>
                      <a:gd name="T20" fmla="*/ 56 w 913"/>
                      <a:gd name="T21" fmla="*/ 496 h 672"/>
                      <a:gd name="T22" fmla="*/ 105 w 913"/>
                      <a:gd name="T23" fmla="*/ 549 h 672"/>
                      <a:gd name="T24" fmla="*/ 166 w 913"/>
                      <a:gd name="T25" fmla="*/ 595 h 672"/>
                      <a:gd name="T26" fmla="*/ 239 w 913"/>
                      <a:gd name="T27" fmla="*/ 632 h 672"/>
                      <a:gd name="T28" fmla="*/ 322 w 913"/>
                      <a:gd name="T29" fmla="*/ 656 h 672"/>
                      <a:gd name="T30" fmla="*/ 411 w 913"/>
                      <a:gd name="T31" fmla="*/ 670 h 672"/>
                      <a:gd name="T32" fmla="*/ 504 w 913"/>
                      <a:gd name="T33" fmla="*/ 670 h 672"/>
                      <a:gd name="T34" fmla="*/ 593 w 913"/>
                      <a:gd name="T35" fmla="*/ 656 h 672"/>
                      <a:gd name="T36" fmla="*/ 674 w 913"/>
                      <a:gd name="T37" fmla="*/ 632 h 672"/>
                      <a:gd name="T38" fmla="*/ 747 w 913"/>
                      <a:gd name="T39" fmla="*/ 595 h 672"/>
                      <a:gd name="T40" fmla="*/ 808 w 913"/>
                      <a:gd name="T41" fmla="*/ 549 h 672"/>
                      <a:gd name="T42" fmla="*/ 857 w 913"/>
                      <a:gd name="T43" fmla="*/ 496 h 672"/>
                      <a:gd name="T44" fmla="*/ 893 w 913"/>
                      <a:gd name="T45" fmla="*/ 437 h 672"/>
                      <a:gd name="T46" fmla="*/ 911 w 913"/>
                      <a:gd name="T47" fmla="*/ 370 h 672"/>
                      <a:gd name="T48" fmla="*/ 911 w 913"/>
                      <a:gd name="T49" fmla="*/ 302 h 672"/>
                      <a:gd name="T50" fmla="*/ 893 w 913"/>
                      <a:gd name="T51" fmla="*/ 235 h 672"/>
                      <a:gd name="T52" fmla="*/ 857 w 913"/>
                      <a:gd name="T53" fmla="*/ 176 h 672"/>
                      <a:gd name="T54" fmla="*/ 808 w 913"/>
                      <a:gd name="T55" fmla="*/ 123 h 672"/>
                      <a:gd name="T56" fmla="*/ 747 w 913"/>
                      <a:gd name="T57" fmla="*/ 77 h 672"/>
                      <a:gd name="T58" fmla="*/ 674 w 913"/>
                      <a:gd name="T59" fmla="*/ 42 h 672"/>
                      <a:gd name="T60" fmla="*/ 593 w 913"/>
                      <a:gd name="T61" fmla="*/ 16 h 672"/>
                      <a:gd name="T62" fmla="*/ 504 w 913"/>
                      <a:gd name="T63" fmla="*/ 2 h 672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913"/>
                      <a:gd name="T97" fmla="*/ 0 h 672"/>
                      <a:gd name="T98" fmla="*/ 913 w 913"/>
                      <a:gd name="T99" fmla="*/ 672 h 672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913" h="672">
                        <a:moveTo>
                          <a:pt x="457" y="0"/>
                        </a:moveTo>
                        <a:lnTo>
                          <a:pt x="411" y="2"/>
                        </a:lnTo>
                        <a:lnTo>
                          <a:pt x="366" y="6"/>
                        </a:lnTo>
                        <a:lnTo>
                          <a:pt x="322" y="16"/>
                        </a:lnTo>
                        <a:lnTo>
                          <a:pt x="279" y="26"/>
                        </a:lnTo>
                        <a:lnTo>
                          <a:pt x="239" y="42"/>
                        </a:lnTo>
                        <a:lnTo>
                          <a:pt x="202" y="58"/>
                        </a:lnTo>
                        <a:lnTo>
                          <a:pt x="166" y="77"/>
                        </a:lnTo>
                        <a:lnTo>
                          <a:pt x="135" y="99"/>
                        </a:lnTo>
                        <a:lnTo>
                          <a:pt x="105" y="123"/>
                        </a:lnTo>
                        <a:lnTo>
                          <a:pt x="79" y="148"/>
                        </a:lnTo>
                        <a:lnTo>
                          <a:pt x="56" y="176"/>
                        </a:lnTo>
                        <a:lnTo>
                          <a:pt x="36" y="206"/>
                        </a:lnTo>
                        <a:lnTo>
                          <a:pt x="20" y="235"/>
                        </a:lnTo>
                        <a:lnTo>
                          <a:pt x="10" y="269"/>
                        </a:lnTo>
                        <a:lnTo>
                          <a:pt x="2" y="302"/>
                        </a:lnTo>
                        <a:lnTo>
                          <a:pt x="0" y="336"/>
                        </a:lnTo>
                        <a:lnTo>
                          <a:pt x="2" y="370"/>
                        </a:lnTo>
                        <a:lnTo>
                          <a:pt x="10" y="403"/>
                        </a:lnTo>
                        <a:lnTo>
                          <a:pt x="20" y="437"/>
                        </a:lnTo>
                        <a:lnTo>
                          <a:pt x="36" y="466"/>
                        </a:lnTo>
                        <a:lnTo>
                          <a:pt x="56" y="496"/>
                        </a:lnTo>
                        <a:lnTo>
                          <a:pt x="79" y="524"/>
                        </a:lnTo>
                        <a:lnTo>
                          <a:pt x="105" y="549"/>
                        </a:lnTo>
                        <a:lnTo>
                          <a:pt x="135" y="573"/>
                        </a:lnTo>
                        <a:lnTo>
                          <a:pt x="166" y="595"/>
                        </a:lnTo>
                        <a:lnTo>
                          <a:pt x="202" y="614"/>
                        </a:lnTo>
                        <a:lnTo>
                          <a:pt x="239" y="632"/>
                        </a:lnTo>
                        <a:lnTo>
                          <a:pt x="279" y="646"/>
                        </a:lnTo>
                        <a:lnTo>
                          <a:pt x="322" y="656"/>
                        </a:lnTo>
                        <a:lnTo>
                          <a:pt x="366" y="666"/>
                        </a:lnTo>
                        <a:lnTo>
                          <a:pt x="411" y="670"/>
                        </a:lnTo>
                        <a:lnTo>
                          <a:pt x="457" y="672"/>
                        </a:lnTo>
                        <a:lnTo>
                          <a:pt x="504" y="670"/>
                        </a:lnTo>
                        <a:lnTo>
                          <a:pt x="549" y="666"/>
                        </a:lnTo>
                        <a:lnTo>
                          <a:pt x="593" y="656"/>
                        </a:lnTo>
                        <a:lnTo>
                          <a:pt x="634" y="646"/>
                        </a:lnTo>
                        <a:lnTo>
                          <a:pt x="674" y="632"/>
                        </a:lnTo>
                        <a:lnTo>
                          <a:pt x="711" y="614"/>
                        </a:lnTo>
                        <a:lnTo>
                          <a:pt x="747" y="595"/>
                        </a:lnTo>
                        <a:lnTo>
                          <a:pt x="780" y="573"/>
                        </a:lnTo>
                        <a:lnTo>
                          <a:pt x="808" y="549"/>
                        </a:lnTo>
                        <a:lnTo>
                          <a:pt x="836" y="524"/>
                        </a:lnTo>
                        <a:lnTo>
                          <a:pt x="857" y="496"/>
                        </a:lnTo>
                        <a:lnTo>
                          <a:pt x="877" y="466"/>
                        </a:lnTo>
                        <a:lnTo>
                          <a:pt x="893" y="437"/>
                        </a:lnTo>
                        <a:lnTo>
                          <a:pt x="903" y="403"/>
                        </a:lnTo>
                        <a:lnTo>
                          <a:pt x="911" y="370"/>
                        </a:lnTo>
                        <a:lnTo>
                          <a:pt x="913" y="336"/>
                        </a:lnTo>
                        <a:lnTo>
                          <a:pt x="911" y="302"/>
                        </a:lnTo>
                        <a:lnTo>
                          <a:pt x="903" y="269"/>
                        </a:lnTo>
                        <a:lnTo>
                          <a:pt x="893" y="235"/>
                        </a:lnTo>
                        <a:lnTo>
                          <a:pt x="877" y="206"/>
                        </a:lnTo>
                        <a:lnTo>
                          <a:pt x="857" y="176"/>
                        </a:lnTo>
                        <a:lnTo>
                          <a:pt x="836" y="148"/>
                        </a:lnTo>
                        <a:lnTo>
                          <a:pt x="808" y="123"/>
                        </a:lnTo>
                        <a:lnTo>
                          <a:pt x="780" y="99"/>
                        </a:lnTo>
                        <a:lnTo>
                          <a:pt x="747" y="77"/>
                        </a:lnTo>
                        <a:lnTo>
                          <a:pt x="711" y="58"/>
                        </a:lnTo>
                        <a:lnTo>
                          <a:pt x="674" y="42"/>
                        </a:lnTo>
                        <a:lnTo>
                          <a:pt x="634" y="26"/>
                        </a:lnTo>
                        <a:lnTo>
                          <a:pt x="593" y="16"/>
                        </a:lnTo>
                        <a:lnTo>
                          <a:pt x="549" y="6"/>
                        </a:lnTo>
                        <a:lnTo>
                          <a:pt x="504" y="2"/>
                        </a:lnTo>
                        <a:lnTo>
                          <a:pt x="457" y="0"/>
                        </a:lnTo>
                        <a:close/>
                      </a:path>
                    </a:pathLst>
                  </a:custGeom>
                  <a:solidFill>
                    <a:srgbClr val="99D7D7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/>
                  </a:p>
                </p:txBody>
              </p:sp>
              <p:sp>
                <p:nvSpPr>
                  <p:cNvPr id="284" name="Oval 49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16"/>
                    <a:ext cx="915" cy="674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5" name="Rectangle 49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16"/>
                    <a:ext cx="917" cy="4"/>
                  </a:xfrm>
                  <a:prstGeom prst="rect">
                    <a:avLst/>
                  </a:prstGeom>
                  <a:solidFill>
                    <a:srgbClr val="00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6" name="Rectangle 49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0"/>
                    <a:ext cx="917" cy="4"/>
                  </a:xfrm>
                  <a:prstGeom prst="rect">
                    <a:avLst/>
                  </a:prstGeom>
                  <a:solidFill>
                    <a:srgbClr val="06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7" name="Rectangle 49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4"/>
                    <a:ext cx="917" cy="6"/>
                  </a:xfrm>
                  <a:prstGeom prst="rect">
                    <a:avLst/>
                  </a:prstGeom>
                  <a:solidFill>
                    <a:srgbClr val="09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8" name="Rectangle 49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0"/>
                    <a:ext cx="917" cy="4"/>
                  </a:xfrm>
                  <a:prstGeom prst="rect">
                    <a:avLst/>
                  </a:prstGeom>
                  <a:solidFill>
                    <a:srgbClr val="0A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89" name="Rectangle 49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4"/>
                    <a:ext cx="917" cy="4"/>
                  </a:xfrm>
                  <a:prstGeom prst="rect">
                    <a:avLst/>
                  </a:prstGeom>
                  <a:solidFill>
                    <a:srgbClr val="0C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0" name="Rectangle 49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8"/>
                    <a:ext cx="917" cy="4"/>
                  </a:xfrm>
                  <a:prstGeom prst="rect">
                    <a:avLst/>
                  </a:prstGeom>
                  <a:solidFill>
                    <a:srgbClr val="0E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1" name="Rectangle 49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2"/>
                    <a:ext cx="917" cy="6"/>
                  </a:xfrm>
                  <a:prstGeom prst="rect">
                    <a:avLst/>
                  </a:prstGeom>
                  <a:solidFill>
                    <a:srgbClr val="0F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2" name="Rectangle 50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8"/>
                    <a:ext cx="917" cy="4"/>
                  </a:xfrm>
                  <a:prstGeom prst="rect">
                    <a:avLst/>
                  </a:prstGeom>
                  <a:solidFill>
                    <a:srgbClr val="11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3" name="Rectangle 50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2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4" name="Rectangle 50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6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5" name="Rectangle 50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0"/>
                    <a:ext cx="917" cy="4"/>
                  </a:xfrm>
                  <a:prstGeom prst="rect">
                    <a:avLst/>
                  </a:prstGeom>
                  <a:solidFill>
                    <a:srgbClr val="15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6" name="Rectangle 50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4"/>
                    <a:ext cx="917" cy="6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7" name="Rectangle 50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0"/>
                    <a:ext cx="917" cy="4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8" name="Rectangle 50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4"/>
                    <a:ext cx="917" cy="4"/>
                  </a:xfrm>
                  <a:prstGeom prst="rect">
                    <a:avLst/>
                  </a:prstGeom>
                  <a:solidFill>
                    <a:srgbClr val="19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299" name="Rectangle 50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8"/>
                    <a:ext cx="917" cy="3"/>
                  </a:xfrm>
                  <a:prstGeom prst="rect">
                    <a:avLst/>
                  </a:prstGeom>
                  <a:solidFill>
                    <a:srgbClr val="1A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0" name="Rectangle 50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1"/>
                    <a:ext cx="917" cy="6"/>
                  </a:xfrm>
                  <a:prstGeom prst="rect">
                    <a:avLst/>
                  </a:prstGeom>
                  <a:solidFill>
                    <a:srgbClr val="1B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1" name="Rectangle 50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7"/>
                    <a:ext cx="917" cy="4"/>
                  </a:xfrm>
                  <a:prstGeom prst="rect">
                    <a:avLst/>
                  </a:prstGeom>
                  <a:solidFill>
                    <a:srgbClr val="1D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2" name="Rectangle 51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1"/>
                    <a:ext cx="917" cy="4"/>
                  </a:xfrm>
                  <a:prstGeom prst="rect">
                    <a:avLst/>
                  </a:prstGeom>
                  <a:solidFill>
                    <a:srgbClr val="1E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3" name="Rectangle 51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5"/>
                    <a:ext cx="917" cy="4"/>
                  </a:xfrm>
                  <a:prstGeom prst="rect">
                    <a:avLst/>
                  </a:prstGeom>
                  <a:solidFill>
                    <a:srgbClr val="1F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4" name="Rectangle 51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9"/>
                    <a:ext cx="917" cy="4"/>
                  </a:xfrm>
                  <a:prstGeom prst="rect">
                    <a:avLst/>
                  </a:prstGeom>
                  <a:solidFill>
                    <a:srgbClr val="20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5" name="Rectangle 51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3"/>
                    <a:ext cx="917" cy="6"/>
                  </a:xfrm>
                  <a:prstGeom prst="rect">
                    <a:avLst/>
                  </a:prstGeom>
                  <a:solidFill>
                    <a:srgbClr val="22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6" name="Rectangle 51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9"/>
                    <a:ext cx="917" cy="4"/>
                  </a:xfrm>
                  <a:prstGeom prst="rect">
                    <a:avLst/>
                  </a:prstGeom>
                  <a:solidFill>
                    <a:srgbClr val="23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7" name="Rectangle 51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3"/>
                    <a:ext cx="917" cy="4"/>
                  </a:xfrm>
                  <a:prstGeom prst="rect">
                    <a:avLst/>
                  </a:prstGeom>
                  <a:solidFill>
                    <a:srgbClr val="24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8" name="Rectangle 51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7"/>
                    <a:ext cx="917" cy="4"/>
                  </a:xfrm>
                  <a:prstGeom prst="rect">
                    <a:avLst/>
                  </a:prstGeom>
                  <a:solidFill>
                    <a:srgbClr val="26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09" name="Rectangle 51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1"/>
                    <a:ext cx="917" cy="6"/>
                  </a:xfrm>
                  <a:prstGeom prst="rect">
                    <a:avLst/>
                  </a:prstGeom>
                  <a:solidFill>
                    <a:srgbClr val="27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0" name="Rectangle 51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7"/>
                    <a:ext cx="917" cy="4"/>
                  </a:xfrm>
                  <a:prstGeom prst="rect">
                    <a:avLst/>
                  </a:prstGeom>
                  <a:solidFill>
                    <a:srgbClr val="28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1" name="Rectangle 51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1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2" name="Rectangle 52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5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3" name="Rectangle 52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9"/>
                    <a:ext cx="917" cy="4"/>
                  </a:xfrm>
                  <a:prstGeom prst="rect">
                    <a:avLst/>
                  </a:prstGeom>
                  <a:solidFill>
                    <a:srgbClr val="2C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4" name="Rectangle 52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3"/>
                    <a:ext cx="917" cy="6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5" name="Rectangle 52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9"/>
                    <a:ext cx="917" cy="4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6" name="Rectangle 52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3"/>
                    <a:ext cx="917" cy="3"/>
                  </a:xfrm>
                  <a:prstGeom prst="rect">
                    <a:avLst/>
                  </a:prstGeom>
                  <a:solidFill>
                    <a:srgbClr val="30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7" name="Rectangle 52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6"/>
                    <a:ext cx="917" cy="4"/>
                  </a:xfrm>
                  <a:prstGeom prst="rect">
                    <a:avLst/>
                  </a:prstGeom>
                  <a:solidFill>
                    <a:srgbClr val="31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8" name="Rectangle 52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0"/>
                    <a:ext cx="917" cy="6"/>
                  </a:xfrm>
                  <a:prstGeom prst="rect">
                    <a:avLst/>
                  </a:prstGeom>
                  <a:solidFill>
                    <a:srgbClr val="32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19" name="Rectangle 52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6"/>
                    <a:ext cx="917" cy="4"/>
                  </a:xfrm>
                  <a:prstGeom prst="rect">
                    <a:avLst/>
                  </a:prstGeom>
                  <a:solidFill>
                    <a:srgbClr val="34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0" name="Rectangle 52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0"/>
                    <a:ext cx="917" cy="4"/>
                  </a:xfrm>
                  <a:prstGeom prst="rect">
                    <a:avLst/>
                  </a:prstGeom>
                  <a:solidFill>
                    <a:srgbClr val="35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1" name="Rectangle 52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4"/>
                    <a:ext cx="917" cy="4"/>
                  </a:xfrm>
                  <a:prstGeom prst="rect">
                    <a:avLst/>
                  </a:prstGeom>
                  <a:solidFill>
                    <a:srgbClr val="36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2" name="Rectangle 53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8"/>
                    <a:ext cx="917" cy="4"/>
                  </a:xfrm>
                  <a:prstGeom prst="rect">
                    <a:avLst/>
                  </a:prstGeom>
                  <a:solidFill>
                    <a:srgbClr val="38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3" name="Rectangle 53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2"/>
                    <a:ext cx="917" cy="6"/>
                  </a:xfrm>
                  <a:prstGeom prst="rect">
                    <a:avLst/>
                  </a:prstGeom>
                  <a:solidFill>
                    <a:srgbClr val="39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4" name="Rectangle 53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8"/>
                    <a:ext cx="917" cy="4"/>
                  </a:xfrm>
                  <a:prstGeom prst="rect">
                    <a:avLst/>
                  </a:prstGeom>
                  <a:solidFill>
                    <a:srgbClr val="3A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5" name="Rectangle 53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2"/>
                    <a:ext cx="917" cy="4"/>
                  </a:xfrm>
                  <a:prstGeom prst="rect">
                    <a:avLst/>
                  </a:prstGeom>
                  <a:solidFill>
                    <a:srgbClr val="3C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6" name="Rectangle 53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6"/>
                    <a:ext cx="917" cy="4"/>
                  </a:xfrm>
                  <a:prstGeom prst="rect">
                    <a:avLst/>
                  </a:prstGeom>
                  <a:solidFill>
                    <a:srgbClr val="3D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7" name="Rectangle 53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0"/>
                    <a:ext cx="917" cy="4"/>
                  </a:xfrm>
                  <a:prstGeom prst="rect">
                    <a:avLst/>
                  </a:prstGeom>
                  <a:solidFill>
                    <a:srgbClr val="3E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328" name="Rectangle 53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4"/>
                    <a:ext cx="917" cy="6"/>
                  </a:xfrm>
                  <a:prstGeom prst="rect">
                    <a:avLst/>
                  </a:prstGeom>
                  <a:solidFill>
                    <a:srgbClr val="40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</p:grpSp>
            <p:sp>
              <p:nvSpPr>
                <p:cNvPr id="18" name="Rectangle 537"/>
                <p:cNvSpPr>
                  <a:spLocks noChangeArrowheads="1"/>
                </p:cNvSpPr>
                <p:nvPr/>
              </p:nvSpPr>
              <p:spPr bwMode="auto">
                <a:xfrm>
                  <a:off x="3311" y="3410"/>
                  <a:ext cx="917" cy="4"/>
                </a:xfrm>
                <a:prstGeom prst="rect">
                  <a:avLst/>
                </a:prstGeom>
                <a:solidFill>
                  <a:srgbClr val="41A6A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9" name="Rectangle 538"/>
                <p:cNvSpPr>
                  <a:spLocks noChangeArrowheads="1"/>
                </p:cNvSpPr>
                <p:nvPr/>
              </p:nvSpPr>
              <p:spPr bwMode="auto">
                <a:xfrm>
                  <a:off x="3311" y="3414"/>
                  <a:ext cx="917" cy="4"/>
                </a:xfrm>
                <a:prstGeom prst="rect">
                  <a:avLst/>
                </a:prstGeom>
                <a:solidFill>
                  <a:srgbClr val="42A6A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1" name="Rectangle 539"/>
                <p:cNvSpPr>
                  <a:spLocks noChangeArrowheads="1"/>
                </p:cNvSpPr>
                <p:nvPr/>
              </p:nvSpPr>
              <p:spPr bwMode="auto">
                <a:xfrm>
                  <a:off x="3311" y="3418"/>
                  <a:ext cx="917" cy="4"/>
                </a:xfrm>
                <a:prstGeom prst="rect">
                  <a:avLst/>
                </a:prstGeom>
                <a:solidFill>
                  <a:srgbClr val="44A7A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2" name="Rectangle 540"/>
                <p:cNvSpPr>
                  <a:spLocks noChangeArrowheads="1"/>
                </p:cNvSpPr>
                <p:nvPr/>
              </p:nvSpPr>
              <p:spPr bwMode="auto">
                <a:xfrm>
                  <a:off x="3311" y="3422"/>
                  <a:ext cx="917" cy="6"/>
                </a:xfrm>
                <a:prstGeom prst="rect">
                  <a:avLst/>
                </a:prstGeom>
                <a:solidFill>
                  <a:srgbClr val="45A7A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3" name="Rectangle 541"/>
                <p:cNvSpPr>
                  <a:spLocks noChangeArrowheads="1"/>
                </p:cNvSpPr>
                <p:nvPr/>
              </p:nvSpPr>
              <p:spPr bwMode="auto">
                <a:xfrm>
                  <a:off x="3311" y="3428"/>
                  <a:ext cx="917" cy="4"/>
                </a:xfrm>
                <a:prstGeom prst="rect">
                  <a:avLst/>
                </a:prstGeom>
                <a:solidFill>
                  <a:srgbClr val="46A8A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4" name="Rectangle 542"/>
                <p:cNvSpPr>
                  <a:spLocks noChangeArrowheads="1"/>
                </p:cNvSpPr>
                <p:nvPr/>
              </p:nvSpPr>
              <p:spPr bwMode="auto">
                <a:xfrm>
                  <a:off x="3311" y="3432"/>
                  <a:ext cx="917" cy="3"/>
                </a:xfrm>
                <a:prstGeom prst="rect">
                  <a:avLst/>
                </a:prstGeom>
                <a:solidFill>
                  <a:srgbClr val="48A8A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5" name="Rectangle 543"/>
                <p:cNvSpPr>
                  <a:spLocks noChangeArrowheads="1"/>
                </p:cNvSpPr>
                <p:nvPr/>
              </p:nvSpPr>
              <p:spPr bwMode="auto">
                <a:xfrm>
                  <a:off x="3311" y="3435"/>
                  <a:ext cx="917" cy="4"/>
                </a:xfrm>
                <a:prstGeom prst="rect">
                  <a:avLst/>
                </a:prstGeom>
                <a:solidFill>
                  <a:srgbClr val="49A9A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6" name="Rectangle 544"/>
                <p:cNvSpPr>
                  <a:spLocks noChangeArrowheads="1"/>
                </p:cNvSpPr>
                <p:nvPr/>
              </p:nvSpPr>
              <p:spPr bwMode="auto">
                <a:xfrm>
                  <a:off x="3311" y="3439"/>
                  <a:ext cx="917" cy="4"/>
                </a:xfrm>
                <a:prstGeom prst="rect">
                  <a:avLst/>
                </a:prstGeom>
                <a:solidFill>
                  <a:srgbClr val="4BAAA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7" name="Rectangle 545"/>
                <p:cNvSpPr>
                  <a:spLocks noChangeArrowheads="1"/>
                </p:cNvSpPr>
                <p:nvPr/>
              </p:nvSpPr>
              <p:spPr bwMode="auto">
                <a:xfrm>
                  <a:off x="3311" y="3443"/>
                  <a:ext cx="917" cy="6"/>
                </a:xfrm>
                <a:prstGeom prst="rect">
                  <a:avLst/>
                </a:prstGeom>
                <a:solidFill>
                  <a:srgbClr val="4CAAA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8" name="Rectangle 546"/>
                <p:cNvSpPr>
                  <a:spLocks noChangeArrowheads="1"/>
                </p:cNvSpPr>
                <p:nvPr/>
              </p:nvSpPr>
              <p:spPr bwMode="auto">
                <a:xfrm>
                  <a:off x="3311" y="3449"/>
                  <a:ext cx="917" cy="4"/>
                </a:xfrm>
                <a:prstGeom prst="rect">
                  <a:avLst/>
                </a:prstGeom>
                <a:solidFill>
                  <a:srgbClr val="4DABA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29" name="Rectangle 547"/>
                <p:cNvSpPr>
                  <a:spLocks noChangeArrowheads="1"/>
                </p:cNvSpPr>
                <p:nvPr/>
              </p:nvSpPr>
              <p:spPr bwMode="auto">
                <a:xfrm>
                  <a:off x="3311" y="3453"/>
                  <a:ext cx="917" cy="4"/>
                </a:xfrm>
                <a:prstGeom prst="rect">
                  <a:avLst/>
                </a:prstGeom>
                <a:solidFill>
                  <a:srgbClr val="4FABA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0" name="Rectangle 548"/>
                <p:cNvSpPr>
                  <a:spLocks noChangeArrowheads="1"/>
                </p:cNvSpPr>
                <p:nvPr/>
              </p:nvSpPr>
              <p:spPr bwMode="auto">
                <a:xfrm>
                  <a:off x="3311" y="3457"/>
                  <a:ext cx="917" cy="4"/>
                </a:xfrm>
                <a:prstGeom prst="rect">
                  <a:avLst/>
                </a:prstGeom>
                <a:solidFill>
                  <a:srgbClr val="50ACA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1" name="Rectangle 549"/>
                <p:cNvSpPr>
                  <a:spLocks noChangeArrowheads="1"/>
                </p:cNvSpPr>
                <p:nvPr/>
              </p:nvSpPr>
              <p:spPr bwMode="auto">
                <a:xfrm>
                  <a:off x="3311" y="3461"/>
                  <a:ext cx="917" cy="6"/>
                </a:xfrm>
                <a:prstGeom prst="rect">
                  <a:avLst/>
                </a:prstGeom>
                <a:solidFill>
                  <a:srgbClr val="51ACA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2" name="Rectangle 550"/>
                <p:cNvSpPr>
                  <a:spLocks noChangeArrowheads="1"/>
                </p:cNvSpPr>
                <p:nvPr/>
              </p:nvSpPr>
              <p:spPr bwMode="auto">
                <a:xfrm>
                  <a:off x="3311" y="3467"/>
                  <a:ext cx="917" cy="4"/>
                </a:xfrm>
                <a:prstGeom prst="rect">
                  <a:avLst/>
                </a:prstGeom>
                <a:solidFill>
                  <a:srgbClr val="53ADA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3" name="Rectangle 551"/>
                <p:cNvSpPr>
                  <a:spLocks noChangeArrowheads="1"/>
                </p:cNvSpPr>
                <p:nvPr/>
              </p:nvSpPr>
              <p:spPr bwMode="auto">
                <a:xfrm>
                  <a:off x="3311" y="3471"/>
                  <a:ext cx="917" cy="4"/>
                </a:xfrm>
                <a:prstGeom prst="rect">
                  <a:avLst/>
                </a:prstGeom>
                <a:solidFill>
                  <a:srgbClr val="54AEA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" name="Rectangle 552"/>
                <p:cNvSpPr>
                  <a:spLocks noChangeArrowheads="1"/>
                </p:cNvSpPr>
                <p:nvPr/>
              </p:nvSpPr>
              <p:spPr bwMode="auto">
                <a:xfrm>
                  <a:off x="3311" y="3475"/>
                  <a:ext cx="917" cy="4"/>
                </a:xfrm>
                <a:prstGeom prst="rect">
                  <a:avLst/>
                </a:prstGeom>
                <a:solidFill>
                  <a:srgbClr val="55AEA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" name="Rectangle 553"/>
                <p:cNvSpPr>
                  <a:spLocks noChangeArrowheads="1"/>
                </p:cNvSpPr>
                <p:nvPr/>
              </p:nvSpPr>
              <p:spPr bwMode="auto">
                <a:xfrm>
                  <a:off x="3311" y="3479"/>
                  <a:ext cx="917" cy="4"/>
                </a:xfrm>
                <a:prstGeom prst="rect">
                  <a:avLst/>
                </a:prstGeom>
                <a:solidFill>
                  <a:srgbClr val="57AFA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" name="Rectangle 554"/>
                <p:cNvSpPr>
                  <a:spLocks noChangeArrowheads="1"/>
                </p:cNvSpPr>
                <p:nvPr/>
              </p:nvSpPr>
              <p:spPr bwMode="auto">
                <a:xfrm>
                  <a:off x="3311" y="3483"/>
                  <a:ext cx="917" cy="6"/>
                </a:xfrm>
                <a:prstGeom prst="rect">
                  <a:avLst/>
                </a:prstGeom>
                <a:solidFill>
                  <a:srgbClr val="58B0B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" name="Rectangle 555"/>
                <p:cNvSpPr>
                  <a:spLocks noChangeArrowheads="1"/>
                </p:cNvSpPr>
                <p:nvPr/>
              </p:nvSpPr>
              <p:spPr bwMode="auto">
                <a:xfrm>
                  <a:off x="3311" y="3489"/>
                  <a:ext cx="917" cy="4"/>
                </a:xfrm>
                <a:prstGeom prst="rect">
                  <a:avLst/>
                </a:prstGeom>
                <a:solidFill>
                  <a:srgbClr val="59B0B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" name="Rectangle 556"/>
                <p:cNvSpPr>
                  <a:spLocks noChangeArrowheads="1"/>
                </p:cNvSpPr>
                <p:nvPr/>
              </p:nvSpPr>
              <p:spPr bwMode="auto">
                <a:xfrm>
                  <a:off x="3311" y="3493"/>
                  <a:ext cx="917" cy="4"/>
                </a:xfrm>
                <a:prstGeom prst="rect">
                  <a:avLst/>
                </a:prstGeom>
                <a:solidFill>
                  <a:srgbClr val="5BB1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" name="Rectangle 557"/>
                <p:cNvSpPr>
                  <a:spLocks noChangeArrowheads="1"/>
                </p:cNvSpPr>
                <p:nvPr/>
              </p:nvSpPr>
              <p:spPr bwMode="auto">
                <a:xfrm>
                  <a:off x="3311" y="3497"/>
                  <a:ext cx="917" cy="4"/>
                </a:xfrm>
                <a:prstGeom prst="rect">
                  <a:avLst/>
                </a:prstGeom>
                <a:solidFill>
                  <a:srgbClr val="5CB2B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" name="Rectangle 558"/>
                <p:cNvSpPr>
                  <a:spLocks noChangeArrowheads="1"/>
                </p:cNvSpPr>
                <p:nvPr/>
              </p:nvSpPr>
              <p:spPr bwMode="auto">
                <a:xfrm>
                  <a:off x="3311" y="3501"/>
                  <a:ext cx="917" cy="6"/>
                </a:xfrm>
                <a:prstGeom prst="rect">
                  <a:avLst/>
                </a:prstGeom>
                <a:solidFill>
                  <a:srgbClr val="5DB2B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" name="Rectangle 559"/>
                <p:cNvSpPr>
                  <a:spLocks noChangeArrowheads="1"/>
                </p:cNvSpPr>
                <p:nvPr/>
              </p:nvSpPr>
              <p:spPr bwMode="auto">
                <a:xfrm>
                  <a:off x="3311" y="3507"/>
                  <a:ext cx="917" cy="3"/>
                </a:xfrm>
                <a:prstGeom prst="rect">
                  <a:avLst/>
                </a:prstGeom>
                <a:solidFill>
                  <a:srgbClr val="5FB3B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" name="Rectangle 560"/>
                <p:cNvSpPr>
                  <a:spLocks noChangeArrowheads="1"/>
                </p:cNvSpPr>
                <p:nvPr/>
              </p:nvSpPr>
              <p:spPr bwMode="auto">
                <a:xfrm>
                  <a:off x="3311" y="3510"/>
                  <a:ext cx="917" cy="4"/>
                </a:xfrm>
                <a:prstGeom prst="rect">
                  <a:avLst/>
                </a:prstGeom>
                <a:solidFill>
                  <a:srgbClr val="60B4B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" name="Rectangle 561"/>
                <p:cNvSpPr>
                  <a:spLocks noChangeArrowheads="1"/>
                </p:cNvSpPr>
                <p:nvPr/>
              </p:nvSpPr>
              <p:spPr bwMode="auto">
                <a:xfrm>
                  <a:off x="3311" y="3514"/>
                  <a:ext cx="917" cy="4"/>
                </a:xfrm>
                <a:prstGeom prst="rect">
                  <a:avLst/>
                </a:prstGeom>
                <a:solidFill>
                  <a:srgbClr val="61B4B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" name="Rectangle 562"/>
                <p:cNvSpPr>
                  <a:spLocks noChangeArrowheads="1"/>
                </p:cNvSpPr>
                <p:nvPr/>
              </p:nvSpPr>
              <p:spPr bwMode="auto">
                <a:xfrm>
                  <a:off x="3311" y="3518"/>
                  <a:ext cx="917" cy="4"/>
                </a:xfrm>
                <a:prstGeom prst="rect">
                  <a:avLst/>
                </a:prstGeom>
                <a:solidFill>
                  <a:srgbClr val="62B5B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5" name="Rectangle 563"/>
                <p:cNvSpPr>
                  <a:spLocks noChangeArrowheads="1"/>
                </p:cNvSpPr>
                <p:nvPr/>
              </p:nvSpPr>
              <p:spPr bwMode="auto">
                <a:xfrm>
                  <a:off x="3311" y="3522"/>
                  <a:ext cx="917" cy="6"/>
                </a:xfrm>
                <a:prstGeom prst="rect">
                  <a:avLst/>
                </a:prstGeom>
                <a:solidFill>
                  <a:srgbClr val="64B6B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6" name="Rectangle 564"/>
                <p:cNvSpPr>
                  <a:spLocks noChangeArrowheads="1"/>
                </p:cNvSpPr>
                <p:nvPr/>
              </p:nvSpPr>
              <p:spPr bwMode="auto">
                <a:xfrm>
                  <a:off x="3311" y="3528"/>
                  <a:ext cx="917" cy="4"/>
                </a:xfrm>
                <a:prstGeom prst="rect">
                  <a:avLst/>
                </a:prstGeom>
                <a:solidFill>
                  <a:srgbClr val="65B6B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7" name="Rectangle 565"/>
                <p:cNvSpPr>
                  <a:spLocks noChangeArrowheads="1"/>
                </p:cNvSpPr>
                <p:nvPr/>
              </p:nvSpPr>
              <p:spPr bwMode="auto">
                <a:xfrm>
                  <a:off x="3311" y="3532"/>
                  <a:ext cx="917" cy="4"/>
                </a:xfrm>
                <a:prstGeom prst="rect">
                  <a:avLst/>
                </a:prstGeom>
                <a:solidFill>
                  <a:srgbClr val="66B7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8" name="Rectangle 566"/>
                <p:cNvSpPr>
                  <a:spLocks noChangeArrowheads="1"/>
                </p:cNvSpPr>
                <p:nvPr/>
              </p:nvSpPr>
              <p:spPr bwMode="auto">
                <a:xfrm>
                  <a:off x="3311" y="3536"/>
                  <a:ext cx="917" cy="4"/>
                </a:xfrm>
                <a:prstGeom prst="rect">
                  <a:avLst/>
                </a:prstGeom>
                <a:solidFill>
                  <a:srgbClr val="68B8B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9" name="Rectangle 567"/>
                <p:cNvSpPr>
                  <a:spLocks noChangeArrowheads="1"/>
                </p:cNvSpPr>
                <p:nvPr/>
              </p:nvSpPr>
              <p:spPr bwMode="auto">
                <a:xfrm>
                  <a:off x="3311" y="3540"/>
                  <a:ext cx="917" cy="6"/>
                </a:xfrm>
                <a:prstGeom prst="rect">
                  <a:avLst/>
                </a:prstGeom>
                <a:solidFill>
                  <a:srgbClr val="68B8B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0" name="Rectangle 568"/>
                <p:cNvSpPr>
                  <a:spLocks noChangeArrowheads="1"/>
                </p:cNvSpPr>
                <p:nvPr/>
              </p:nvSpPr>
              <p:spPr bwMode="auto">
                <a:xfrm>
                  <a:off x="3311" y="3546"/>
                  <a:ext cx="917" cy="4"/>
                </a:xfrm>
                <a:prstGeom prst="rect">
                  <a:avLst/>
                </a:prstGeom>
                <a:solidFill>
                  <a:srgbClr val="6AB9B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1" name="Rectangle 569"/>
                <p:cNvSpPr>
                  <a:spLocks noChangeArrowheads="1"/>
                </p:cNvSpPr>
                <p:nvPr/>
              </p:nvSpPr>
              <p:spPr bwMode="auto">
                <a:xfrm>
                  <a:off x="3311" y="3550"/>
                  <a:ext cx="917" cy="4"/>
                </a:xfrm>
                <a:prstGeom prst="rect">
                  <a:avLst/>
                </a:prstGeom>
                <a:solidFill>
                  <a:srgbClr val="6BBAB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2" name="Rectangle 570"/>
                <p:cNvSpPr>
                  <a:spLocks noChangeArrowheads="1"/>
                </p:cNvSpPr>
                <p:nvPr/>
              </p:nvSpPr>
              <p:spPr bwMode="auto">
                <a:xfrm>
                  <a:off x="3311" y="3554"/>
                  <a:ext cx="917" cy="4"/>
                </a:xfrm>
                <a:prstGeom prst="rect">
                  <a:avLst/>
                </a:prstGeom>
                <a:solidFill>
                  <a:srgbClr val="6CBAB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3" name="Rectangle 571"/>
                <p:cNvSpPr>
                  <a:spLocks noChangeArrowheads="1"/>
                </p:cNvSpPr>
                <p:nvPr/>
              </p:nvSpPr>
              <p:spPr bwMode="auto">
                <a:xfrm>
                  <a:off x="3311" y="3558"/>
                  <a:ext cx="917" cy="4"/>
                </a:xfrm>
                <a:prstGeom prst="rect">
                  <a:avLst/>
                </a:prstGeom>
                <a:solidFill>
                  <a:srgbClr val="6DBBB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4" name="Rectangle 572"/>
                <p:cNvSpPr>
                  <a:spLocks noChangeArrowheads="1"/>
                </p:cNvSpPr>
                <p:nvPr/>
              </p:nvSpPr>
              <p:spPr bwMode="auto">
                <a:xfrm>
                  <a:off x="3311" y="3562"/>
                  <a:ext cx="917" cy="6"/>
                </a:xfrm>
                <a:prstGeom prst="rect">
                  <a:avLst/>
                </a:prstGeom>
                <a:solidFill>
                  <a:srgbClr val="6FBCB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5" name="Rectangle 573"/>
                <p:cNvSpPr>
                  <a:spLocks noChangeArrowheads="1"/>
                </p:cNvSpPr>
                <p:nvPr/>
              </p:nvSpPr>
              <p:spPr bwMode="auto">
                <a:xfrm>
                  <a:off x="3311" y="3568"/>
                  <a:ext cx="917" cy="4"/>
                </a:xfrm>
                <a:prstGeom prst="rect">
                  <a:avLst/>
                </a:prstGeom>
                <a:solidFill>
                  <a:srgbClr val="70BCB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6" name="Rectangle 574"/>
                <p:cNvSpPr>
                  <a:spLocks noChangeArrowheads="1"/>
                </p:cNvSpPr>
                <p:nvPr/>
              </p:nvSpPr>
              <p:spPr bwMode="auto">
                <a:xfrm>
                  <a:off x="3311" y="3572"/>
                  <a:ext cx="917" cy="4"/>
                </a:xfrm>
                <a:prstGeom prst="rect">
                  <a:avLst/>
                </a:prstGeom>
                <a:solidFill>
                  <a:srgbClr val="71BDB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7" name="Rectangle 575"/>
                <p:cNvSpPr>
                  <a:spLocks noChangeArrowheads="1"/>
                </p:cNvSpPr>
                <p:nvPr/>
              </p:nvSpPr>
              <p:spPr bwMode="auto">
                <a:xfrm>
                  <a:off x="3311" y="3576"/>
                  <a:ext cx="917" cy="4"/>
                </a:xfrm>
                <a:prstGeom prst="rect">
                  <a:avLst/>
                </a:prstGeom>
                <a:solidFill>
                  <a:srgbClr val="72BEB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8" name="Rectangle 576"/>
                <p:cNvSpPr>
                  <a:spLocks noChangeArrowheads="1"/>
                </p:cNvSpPr>
                <p:nvPr/>
              </p:nvSpPr>
              <p:spPr bwMode="auto">
                <a:xfrm>
                  <a:off x="3311" y="3580"/>
                  <a:ext cx="917" cy="6"/>
                </a:xfrm>
                <a:prstGeom prst="rect">
                  <a:avLst/>
                </a:prstGeom>
                <a:solidFill>
                  <a:srgbClr val="73BEB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59" name="Rectangle 577"/>
                <p:cNvSpPr>
                  <a:spLocks noChangeArrowheads="1"/>
                </p:cNvSpPr>
                <p:nvPr/>
              </p:nvSpPr>
              <p:spPr bwMode="auto">
                <a:xfrm>
                  <a:off x="3311" y="3586"/>
                  <a:ext cx="917" cy="3"/>
                </a:xfrm>
                <a:prstGeom prst="rect">
                  <a:avLst/>
                </a:prstGeom>
                <a:solidFill>
                  <a:srgbClr val="74BFB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0" name="Rectangle 578"/>
                <p:cNvSpPr>
                  <a:spLocks noChangeArrowheads="1"/>
                </p:cNvSpPr>
                <p:nvPr/>
              </p:nvSpPr>
              <p:spPr bwMode="auto">
                <a:xfrm>
                  <a:off x="3311" y="3589"/>
                  <a:ext cx="917" cy="4"/>
                </a:xfrm>
                <a:prstGeom prst="rect">
                  <a:avLst/>
                </a:prstGeom>
                <a:solidFill>
                  <a:srgbClr val="75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1" name="Rectangle 579"/>
                <p:cNvSpPr>
                  <a:spLocks noChangeArrowheads="1"/>
                </p:cNvSpPr>
                <p:nvPr/>
              </p:nvSpPr>
              <p:spPr bwMode="auto">
                <a:xfrm>
                  <a:off x="3311" y="3593"/>
                  <a:ext cx="917" cy="4"/>
                </a:xfrm>
                <a:prstGeom prst="rect">
                  <a:avLst/>
                </a:prstGeom>
                <a:solidFill>
                  <a:srgbClr val="76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2" name="Rectangle 580"/>
                <p:cNvSpPr>
                  <a:spLocks noChangeArrowheads="1"/>
                </p:cNvSpPr>
                <p:nvPr/>
              </p:nvSpPr>
              <p:spPr bwMode="auto">
                <a:xfrm>
                  <a:off x="3311" y="3597"/>
                  <a:ext cx="917" cy="4"/>
                </a:xfrm>
                <a:prstGeom prst="rect">
                  <a:avLst/>
                </a:prstGeom>
                <a:solidFill>
                  <a:srgbClr val="77C1C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3" name="Rectangle 581"/>
                <p:cNvSpPr>
                  <a:spLocks noChangeArrowheads="1"/>
                </p:cNvSpPr>
                <p:nvPr/>
              </p:nvSpPr>
              <p:spPr bwMode="auto">
                <a:xfrm>
                  <a:off x="3311" y="3601"/>
                  <a:ext cx="917" cy="6"/>
                </a:xfrm>
                <a:prstGeom prst="rect">
                  <a:avLst/>
                </a:prstGeom>
                <a:solidFill>
                  <a:srgbClr val="79C2C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4" name="Rectangle 582"/>
                <p:cNvSpPr>
                  <a:spLocks noChangeArrowheads="1"/>
                </p:cNvSpPr>
                <p:nvPr/>
              </p:nvSpPr>
              <p:spPr bwMode="auto">
                <a:xfrm>
                  <a:off x="3311" y="3607"/>
                  <a:ext cx="917" cy="4"/>
                </a:xfrm>
                <a:prstGeom prst="rect">
                  <a:avLst/>
                </a:prstGeom>
                <a:solidFill>
                  <a:srgbClr val="79C2C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5" name="Rectangle 583"/>
                <p:cNvSpPr>
                  <a:spLocks noChangeArrowheads="1"/>
                </p:cNvSpPr>
                <p:nvPr/>
              </p:nvSpPr>
              <p:spPr bwMode="auto">
                <a:xfrm>
                  <a:off x="3311" y="3611"/>
                  <a:ext cx="917" cy="4"/>
                </a:xfrm>
                <a:prstGeom prst="rect">
                  <a:avLst/>
                </a:prstGeom>
                <a:solidFill>
                  <a:srgbClr val="7AC3C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" name="Rectangle 584"/>
                <p:cNvSpPr>
                  <a:spLocks noChangeArrowheads="1"/>
                </p:cNvSpPr>
                <p:nvPr/>
              </p:nvSpPr>
              <p:spPr bwMode="auto">
                <a:xfrm>
                  <a:off x="3311" y="3615"/>
                  <a:ext cx="917" cy="4"/>
                </a:xfrm>
                <a:prstGeom prst="rect">
                  <a:avLst/>
                </a:prstGeom>
                <a:solidFill>
                  <a:srgbClr val="7BC3C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" name="Rectangle 585"/>
                <p:cNvSpPr>
                  <a:spLocks noChangeArrowheads="1"/>
                </p:cNvSpPr>
                <p:nvPr/>
              </p:nvSpPr>
              <p:spPr bwMode="auto">
                <a:xfrm>
                  <a:off x="3311" y="3619"/>
                  <a:ext cx="917" cy="6"/>
                </a:xfrm>
                <a:prstGeom prst="rect">
                  <a:avLst/>
                </a:prstGeom>
                <a:solidFill>
                  <a:srgbClr val="7CC4C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" name="Rectangle 586"/>
                <p:cNvSpPr>
                  <a:spLocks noChangeArrowheads="1"/>
                </p:cNvSpPr>
                <p:nvPr/>
              </p:nvSpPr>
              <p:spPr bwMode="auto">
                <a:xfrm>
                  <a:off x="3311" y="3625"/>
                  <a:ext cx="917" cy="4"/>
                </a:xfrm>
                <a:prstGeom prst="rect">
                  <a:avLst/>
                </a:prstGeom>
                <a:solidFill>
                  <a:srgbClr val="7DC4C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" name="Rectangle 587"/>
                <p:cNvSpPr>
                  <a:spLocks noChangeArrowheads="1"/>
                </p:cNvSpPr>
                <p:nvPr/>
              </p:nvSpPr>
              <p:spPr bwMode="auto">
                <a:xfrm>
                  <a:off x="3311" y="3629"/>
                  <a:ext cx="917" cy="4"/>
                </a:xfrm>
                <a:prstGeom prst="rect">
                  <a:avLst/>
                </a:prstGeom>
                <a:solidFill>
                  <a:srgbClr val="7EC5C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" name="Rectangle 588"/>
                <p:cNvSpPr>
                  <a:spLocks noChangeArrowheads="1"/>
                </p:cNvSpPr>
                <p:nvPr/>
              </p:nvSpPr>
              <p:spPr bwMode="auto">
                <a:xfrm>
                  <a:off x="3311" y="3633"/>
                  <a:ext cx="917" cy="4"/>
                </a:xfrm>
                <a:prstGeom prst="rect">
                  <a:avLst/>
                </a:prstGeom>
                <a:solidFill>
                  <a:srgbClr val="7FC6C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" name="Rectangle 589"/>
                <p:cNvSpPr>
                  <a:spLocks noChangeArrowheads="1"/>
                </p:cNvSpPr>
                <p:nvPr/>
              </p:nvSpPr>
              <p:spPr bwMode="auto">
                <a:xfrm>
                  <a:off x="3311" y="3637"/>
                  <a:ext cx="917" cy="4"/>
                </a:xfrm>
                <a:prstGeom prst="rect">
                  <a:avLst/>
                </a:prstGeom>
                <a:solidFill>
                  <a:srgbClr val="80C6C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" name="Rectangle 590"/>
                <p:cNvSpPr>
                  <a:spLocks noChangeArrowheads="1"/>
                </p:cNvSpPr>
                <p:nvPr/>
              </p:nvSpPr>
              <p:spPr bwMode="auto">
                <a:xfrm>
                  <a:off x="3311" y="3641"/>
                  <a:ext cx="917" cy="6"/>
                </a:xfrm>
                <a:prstGeom prst="rect">
                  <a:avLst/>
                </a:prstGeom>
                <a:solidFill>
                  <a:srgbClr val="81C7C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" name="Rectangle 591"/>
                <p:cNvSpPr>
                  <a:spLocks noChangeArrowheads="1"/>
                </p:cNvSpPr>
                <p:nvPr/>
              </p:nvSpPr>
              <p:spPr bwMode="auto">
                <a:xfrm>
                  <a:off x="3311" y="3647"/>
                  <a:ext cx="917" cy="4"/>
                </a:xfrm>
                <a:prstGeom prst="rect">
                  <a:avLst/>
                </a:prstGeom>
                <a:solidFill>
                  <a:srgbClr val="81C7C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" name="Rectangle 592"/>
                <p:cNvSpPr>
                  <a:spLocks noChangeArrowheads="1"/>
                </p:cNvSpPr>
                <p:nvPr/>
              </p:nvSpPr>
              <p:spPr bwMode="auto">
                <a:xfrm>
                  <a:off x="3311" y="3651"/>
                  <a:ext cx="917" cy="4"/>
                </a:xfrm>
                <a:prstGeom prst="rect">
                  <a:avLst/>
                </a:prstGeom>
                <a:solidFill>
                  <a:srgbClr val="82C8C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" name="Rectangle 593"/>
                <p:cNvSpPr>
                  <a:spLocks noChangeArrowheads="1"/>
                </p:cNvSpPr>
                <p:nvPr/>
              </p:nvSpPr>
              <p:spPr bwMode="auto">
                <a:xfrm>
                  <a:off x="3311" y="3655"/>
                  <a:ext cx="917" cy="4"/>
                </a:xfrm>
                <a:prstGeom prst="rect">
                  <a:avLst/>
                </a:prstGeom>
                <a:solidFill>
                  <a:srgbClr val="83C8C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6" name="Rectangle 594"/>
                <p:cNvSpPr>
                  <a:spLocks noChangeArrowheads="1"/>
                </p:cNvSpPr>
                <p:nvPr/>
              </p:nvSpPr>
              <p:spPr bwMode="auto">
                <a:xfrm>
                  <a:off x="3311" y="3659"/>
                  <a:ext cx="917" cy="5"/>
                </a:xfrm>
                <a:prstGeom prst="rect">
                  <a:avLst/>
                </a:prstGeom>
                <a:solidFill>
                  <a:srgbClr val="84C9C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7" name="Rectangle 595"/>
                <p:cNvSpPr>
                  <a:spLocks noChangeArrowheads="1"/>
                </p:cNvSpPr>
                <p:nvPr/>
              </p:nvSpPr>
              <p:spPr bwMode="auto">
                <a:xfrm>
                  <a:off x="3311" y="3664"/>
                  <a:ext cx="917" cy="4"/>
                </a:xfrm>
                <a:prstGeom prst="rect">
                  <a:avLst/>
                </a:prstGeom>
                <a:solidFill>
                  <a:srgbClr val="85C9C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8" name="Rectangle 596"/>
                <p:cNvSpPr>
                  <a:spLocks noChangeArrowheads="1"/>
                </p:cNvSpPr>
                <p:nvPr/>
              </p:nvSpPr>
              <p:spPr bwMode="auto">
                <a:xfrm>
                  <a:off x="3311" y="3668"/>
                  <a:ext cx="917" cy="4"/>
                </a:xfrm>
                <a:prstGeom prst="rect">
                  <a:avLst/>
                </a:prstGeom>
                <a:solidFill>
                  <a:srgbClr val="86CAC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9" name="Rectangle 597"/>
                <p:cNvSpPr>
                  <a:spLocks noChangeArrowheads="1"/>
                </p:cNvSpPr>
                <p:nvPr/>
              </p:nvSpPr>
              <p:spPr bwMode="auto">
                <a:xfrm>
                  <a:off x="3311" y="3672"/>
                  <a:ext cx="917" cy="4"/>
                </a:xfrm>
                <a:prstGeom prst="rect">
                  <a:avLst/>
                </a:prstGeom>
                <a:solidFill>
                  <a:srgbClr val="86CAC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0" name="Rectangle 598"/>
                <p:cNvSpPr>
                  <a:spLocks noChangeArrowheads="1"/>
                </p:cNvSpPr>
                <p:nvPr/>
              </p:nvSpPr>
              <p:spPr bwMode="auto">
                <a:xfrm>
                  <a:off x="3311" y="3676"/>
                  <a:ext cx="917" cy="4"/>
                </a:xfrm>
                <a:prstGeom prst="rect">
                  <a:avLst/>
                </a:prstGeom>
                <a:solidFill>
                  <a:srgbClr val="87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1" name="Rectangle 599"/>
                <p:cNvSpPr>
                  <a:spLocks noChangeArrowheads="1"/>
                </p:cNvSpPr>
                <p:nvPr/>
              </p:nvSpPr>
              <p:spPr bwMode="auto">
                <a:xfrm>
                  <a:off x="3311" y="3680"/>
                  <a:ext cx="917" cy="6"/>
                </a:xfrm>
                <a:prstGeom prst="rect">
                  <a:avLst/>
                </a:prstGeom>
                <a:solidFill>
                  <a:srgbClr val="88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2" name="Rectangle 600"/>
                <p:cNvSpPr>
                  <a:spLocks noChangeArrowheads="1"/>
                </p:cNvSpPr>
                <p:nvPr/>
              </p:nvSpPr>
              <p:spPr bwMode="auto">
                <a:xfrm>
                  <a:off x="3311" y="3686"/>
                  <a:ext cx="917" cy="4"/>
                </a:xfrm>
                <a:prstGeom prst="rect">
                  <a:avLst/>
                </a:prstGeom>
                <a:solidFill>
                  <a:srgbClr val="88CCC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3" name="Rectangle 601"/>
                <p:cNvSpPr>
                  <a:spLocks noChangeArrowheads="1"/>
                </p:cNvSpPr>
                <p:nvPr/>
              </p:nvSpPr>
              <p:spPr bwMode="auto">
                <a:xfrm>
                  <a:off x="3311" y="3690"/>
                  <a:ext cx="917" cy="4"/>
                </a:xfrm>
                <a:prstGeom prst="rect">
                  <a:avLst/>
                </a:prstGeom>
                <a:solidFill>
                  <a:srgbClr val="89CCC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4" name="Rectangle 602"/>
                <p:cNvSpPr>
                  <a:spLocks noChangeArrowheads="1"/>
                </p:cNvSpPr>
                <p:nvPr/>
              </p:nvSpPr>
              <p:spPr bwMode="auto">
                <a:xfrm>
                  <a:off x="3311" y="3694"/>
                  <a:ext cx="917" cy="4"/>
                </a:xfrm>
                <a:prstGeom prst="rect">
                  <a:avLst/>
                </a:prstGeom>
                <a:solidFill>
                  <a:srgbClr val="8A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5" name="Rectangle 603"/>
                <p:cNvSpPr>
                  <a:spLocks noChangeArrowheads="1"/>
                </p:cNvSpPr>
                <p:nvPr/>
              </p:nvSpPr>
              <p:spPr bwMode="auto">
                <a:xfrm>
                  <a:off x="3311" y="3698"/>
                  <a:ext cx="917" cy="6"/>
                </a:xfrm>
                <a:prstGeom prst="rect">
                  <a:avLst/>
                </a:prstGeom>
                <a:solidFill>
                  <a:srgbClr val="8A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6" name="Rectangle 604"/>
                <p:cNvSpPr>
                  <a:spLocks noChangeArrowheads="1"/>
                </p:cNvSpPr>
                <p:nvPr/>
              </p:nvSpPr>
              <p:spPr bwMode="auto">
                <a:xfrm>
                  <a:off x="3311" y="3704"/>
                  <a:ext cx="917" cy="4"/>
                </a:xfrm>
                <a:prstGeom prst="rect">
                  <a:avLst/>
                </a:prstGeom>
                <a:solidFill>
                  <a:srgbClr val="8B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7" name="Rectangle 605"/>
                <p:cNvSpPr>
                  <a:spLocks noChangeArrowheads="1"/>
                </p:cNvSpPr>
                <p:nvPr/>
              </p:nvSpPr>
              <p:spPr bwMode="auto">
                <a:xfrm>
                  <a:off x="3311" y="3708"/>
                  <a:ext cx="917" cy="4"/>
                </a:xfrm>
                <a:prstGeom prst="rect">
                  <a:avLst/>
                </a:prstGeom>
                <a:solidFill>
                  <a:srgbClr val="8CCEC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8" name="Rectangle 606"/>
                <p:cNvSpPr>
                  <a:spLocks noChangeArrowheads="1"/>
                </p:cNvSpPr>
                <p:nvPr/>
              </p:nvSpPr>
              <p:spPr bwMode="auto">
                <a:xfrm>
                  <a:off x="3311" y="3712"/>
                  <a:ext cx="917" cy="4"/>
                </a:xfrm>
                <a:prstGeom prst="rect">
                  <a:avLst/>
                </a:prstGeom>
                <a:solidFill>
                  <a:srgbClr val="8CCEC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89" name="Rectangle 607"/>
                <p:cNvSpPr>
                  <a:spLocks noChangeArrowheads="1"/>
                </p:cNvSpPr>
                <p:nvPr/>
              </p:nvSpPr>
              <p:spPr bwMode="auto">
                <a:xfrm>
                  <a:off x="3311" y="3716"/>
                  <a:ext cx="917" cy="4"/>
                </a:xfrm>
                <a:prstGeom prst="rect">
                  <a:avLst/>
                </a:prstGeom>
                <a:solidFill>
                  <a:srgbClr val="8D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0" name="Rectangle 608"/>
                <p:cNvSpPr>
                  <a:spLocks noChangeArrowheads="1"/>
                </p:cNvSpPr>
                <p:nvPr/>
              </p:nvSpPr>
              <p:spPr bwMode="auto">
                <a:xfrm>
                  <a:off x="3311" y="3720"/>
                  <a:ext cx="917" cy="6"/>
                </a:xfrm>
                <a:prstGeom prst="rect">
                  <a:avLst/>
                </a:prstGeom>
                <a:solidFill>
                  <a:srgbClr val="8D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1" name="Rectangle 609"/>
                <p:cNvSpPr>
                  <a:spLocks noChangeArrowheads="1"/>
                </p:cNvSpPr>
                <p:nvPr/>
              </p:nvSpPr>
              <p:spPr bwMode="auto">
                <a:xfrm>
                  <a:off x="3311" y="3726"/>
                  <a:ext cx="917" cy="4"/>
                </a:xfrm>
                <a:prstGeom prst="rect">
                  <a:avLst/>
                </a:prstGeom>
                <a:solidFill>
                  <a:srgbClr val="8E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2" name="Rectangle 610"/>
                <p:cNvSpPr>
                  <a:spLocks noChangeArrowheads="1"/>
                </p:cNvSpPr>
                <p:nvPr/>
              </p:nvSpPr>
              <p:spPr bwMode="auto">
                <a:xfrm>
                  <a:off x="3311" y="3730"/>
                  <a:ext cx="917" cy="4"/>
                </a:xfrm>
                <a:prstGeom prst="rect">
                  <a:avLst/>
                </a:prstGeom>
                <a:solidFill>
                  <a:srgbClr val="8E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3" name="Rectangle 611"/>
                <p:cNvSpPr>
                  <a:spLocks noChangeArrowheads="1"/>
                </p:cNvSpPr>
                <p:nvPr/>
              </p:nvSpPr>
              <p:spPr bwMode="auto">
                <a:xfrm>
                  <a:off x="3311" y="3734"/>
                  <a:ext cx="917" cy="4"/>
                </a:xfrm>
                <a:prstGeom prst="rect">
                  <a:avLst/>
                </a:prstGeom>
                <a:solidFill>
                  <a:srgbClr val="8F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4" name="Rectangle 612"/>
                <p:cNvSpPr>
                  <a:spLocks noChangeArrowheads="1"/>
                </p:cNvSpPr>
                <p:nvPr/>
              </p:nvSpPr>
              <p:spPr bwMode="auto">
                <a:xfrm>
                  <a:off x="3311" y="3738"/>
                  <a:ext cx="917" cy="3"/>
                </a:xfrm>
                <a:prstGeom prst="rect">
                  <a:avLst/>
                </a:prstGeom>
                <a:solidFill>
                  <a:srgbClr val="8F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5" name="Rectangle 613"/>
                <p:cNvSpPr>
                  <a:spLocks noChangeArrowheads="1"/>
                </p:cNvSpPr>
                <p:nvPr/>
              </p:nvSpPr>
              <p:spPr bwMode="auto">
                <a:xfrm>
                  <a:off x="3311" y="3741"/>
                  <a:ext cx="917" cy="6"/>
                </a:xfrm>
                <a:prstGeom prst="rect">
                  <a:avLst/>
                </a:prstGeom>
                <a:solidFill>
                  <a:srgbClr val="90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6" name="Rectangle 614"/>
                <p:cNvSpPr>
                  <a:spLocks noChangeArrowheads="1"/>
                </p:cNvSpPr>
                <p:nvPr/>
              </p:nvSpPr>
              <p:spPr bwMode="auto">
                <a:xfrm>
                  <a:off x="3311" y="3747"/>
                  <a:ext cx="917" cy="4"/>
                </a:xfrm>
                <a:prstGeom prst="rect">
                  <a:avLst/>
                </a:prstGeom>
                <a:solidFill>
                  <a:srgbClr val="90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7" name="Rectangle 615"/>
                <p:cNvSpPr>
                  <a:spLocks noChangeArrowheads="1"/>
                </p:cNvSpPr>
                <p:nvPr/>
              </p:nvSpPr>
              <p:spPr bwMode="auto">
                <a:xfrm>
                  <a:off x="3311" y="3751"/>
                  <a:ext cx="917" cy="4"/>
                </a:xfrm>
                <a:prstGeom prst="rect">
                  <a:avLst/>
                </a:prstGeom>
                <a:solidFill>
                  <a:srgbClr val="91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8" name="Rectangle 616"/>
                <p:cNvSpPr>
                  <a:spLocks noChangeArrowheads="1"/>
                </p:cNvSpPr>
                <p:nvPr/>
              </p:nvSpPr>
              <p:spPr bwMode="auto">
                <a:xfrm>
                  <a:off x="3311" y="3755"/>
                  <a:ext cx="917" cy="4"/>
                </a:xfrm>
                <a:prstGeom prst="rect">
                  <a:avLst/>
                </a:prstGeom>
                <a:solidFill>
                  <a:srgbClr val="91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99" name="Rectangle 617"/>
                <p:cNvSpPr>
                  <a:spLocks noChangeArrowheads="1"/>
                </p:cNvSpPr>
                <p:nvPr/>
              </p:nvSpPr>
              <p:spPr bwMode="auto">
                <a:xfrm>
                  <a:off x="3311" y="3759"/>
                  <a:ext cx="917" cy="6"/>
                </a:xfrm>
                <a:prstGeom prst="rect">
                  <a:avLst/>
                </a:prstGeom>
                <a:solidFill>
                  <a:srgbClr val="91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0" name="Rectangle 618"/>
                <p:cNvSpPr>
                  <a:spLocks noChangeArrowheads="1"/>
                </p:cNvSpPr>
                <p:nvPr/>
              </p:nvSpPr>
              <p:spPr bwMode="auto">
                <a:xfrm>
                  <a:off x="3311" y="3765"/>
                  <a:ext cx="917" cy="4"/>
                </a:xfrm>
                <a:prstGeom prst="rect">
                  <a:avLst/>
                </a:prstGeom>
                <a:solidFill>
                  <a:srgbClr val="92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1" name="Rectangle 619"/>
                <p:cNvSpPr>
                  <a:spLocks noChangeArrowheads="1"/>
                </p:cNvSpPr>
                <p:nvPr/>
              </p:nvSpPr>
              <p:spPr bwMode="auto">
                <a:xfrm>
                  <a:off x="3311" y="3769"/>
                  <a:ext cx="917" cy="4"/>
                </a:xfrm>
                <a:prstGeom prst="rect">
                  <a:avLst/>
                </a:prstGeom>
                <a:solidFill>
                  <a:srgbClr val="92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2" name="Rectangle 620"/>
                <p:cNvSpPr>
                  <a:spLocks noChangeArrowheads="1"/>
                </p:cNvSpPr>
                <p:nvPr/>
              </p:nvSpPr>
              <p:spPr bwMode="auto">
                <a:xfrm>
                  <a:off x="3311" y="3773"/>
                  <a:ext cx="917" cy="4"/>
                </a:xfrm>
                <a:prstGeom prst="rect">
                  <a:avLst/>
                </a:prstGeom>
                <a:solidFill>
                  <a:srgbClr val="93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3" name="Rectangle 621"/>
                <p:cNvSpPr>
                  <a:spLocks noChangeArrowheads="1"/>
                </p:cNvSpPr>
                <p:nvPr/>
              </p:nvSpPr>
              <p:spPr bwMode="auto">
                <a:xfrm>
                  <a:off x="3311" y="3777"/>
                  <a:ext cx="917" cy="4"/>
                </a:xfrm>
                <a:prstGeom prst="rect">
                  <a:avLst/>
                </a:prstGeom>
                <a:solidFill>
                  <a:srgbClr val="93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4" name="Rectangle 622"/>
                <p:cNvSpPr>
                  <a:spLocks noChangeArrowheads="1"/>
                </p:cNvSpPr>
                <p:nvPr/>
              </p:nvSpPr>
              <p:spPr bwMode="auto">
                <a:xfrm>
                  <a:off x="3311" y="3781"/>
                  <a:ext cx="917" cy="6"/>
                </a:xfrm>
                <a:prstGeom prst="rect">
                  <a:avLst/>
                </a:prstGeom>
                <a:solidFill>
                  <a:srgbClr val="93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5" name="Rectangle 623"/>
                <p:cNvSpPr>
                  <a:spLocks noChangeArrowheads="1"/>
                </p:cNvSpPr>
                <p:nvPr/>
              </p:nvSpPr>
              <p:spPr bwMode="auto">
                <a:xfrm>
                  <a:off x="3311" y="3787"/>
                  <a:ext cx="917" cy="4"/>
                </a:xfrm>
                <a:prstGeom prst="rect">
                  <a:avLst/>
                </a:prstGeom>
                <a:solidFill>
                  <a:srgbClr val="94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6" name="Rectangle 624"/>
                <p:cNvSpPr>
                  <a:spLocks noChangeArrowheads="1"/>
                </p:cNvSpPr>
                <p:nvPr/>
              </p:nvSpPr>
              <p:spPr bwMode="auto">
                <a:xfrm>
                  <a:off x="3311" y="3791"/>
                  <a:ext cx="917" cy="4"/>
                </a:xfrm>
                <a:prstGeom prst="rect">
                  <a:avLst/>
                </a:prstGeom>
                <a:solidFill>
                  <a:srgbClr val="94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7" name="Rectangle 625"/>
                <p:cNvSpPr>
                  <a:spLocks noChangeArrowheads="1"/>
                </p:cNvSpPr>
                <p:nvPr/>
              </p:nvSpPr>
              <p:spPr bwMode="auto">
                <a:xfrm>
                  <a:off x="3311" y="3795"/>
                  <a:ext cx="917" cy="4"/>
                </a:xfrm>
                <a:prstGeom prst="rect">
                  <a:avLst/>
                </a:prstGeom>
                <a:solidFill>
                  <a:srgbClr val="94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8" name="Rectangle 626"/>
                <p:cNvSpPr>
                  <a:spLocks noChangeArrowheads="1"/>
                </p:cNvSpPr>
                <p:nvPr/>
              </p:nvSpPr>
              <p:spPr bwMode="auto">
                <a:xfrm>
                  <a:off x="3311" y="3799"/>
                  <a:ext cx="917" cy="6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09" name="Rectangle 627"/>
                <p:cNvSpPr>
                  <a:spLocks noChangeArrowheads="1"/>
                </p:cNvSpPr>
                <p:nvPr/>
              </p:nvSpPr>
              <p:spPr bwMode="auto">
                <a:xfrm>
                  <a:off x="3311" y="3805"/>
                  <a:ext cx="917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0" name="Rectangle 628"/>
                <p:cNvSpPr>
                  <a:spLocks noChangeArrowheads="1"/>
                </p:cNvSpPr>
                <p:nvPr/>
              </p:nvSpPr>
              <p:spPr bwMode="auto">
                <a:xfrm>
                  <a:off x="3311" y="3809"/>
                  <a:ext cx="917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1" name="Rectangle 629"/>
                <p:cNvSpPr>
                  <a:spLocks noChangeArrowheads="1"/>
                </p:cNvSpPr>
                <p:nvPr/>
              </p:nvSpPr>
              <p:spPr bwMode="auto">
                <a:xfrm>
                  <a:off x="3311" y="3813"/>
                  <a:ext cx="917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2" name="Rectangle 630"/>
                <p:cNvSpPr>
                  <a:spLocks noChangeArrowheads="1"/>
                </p:cNvSpPr>
                <p:nvPr/>
              </p:nvSpPr>
              <p:spPr bwMode="auto">
                <a:xfrm>
                  <a:off x="3311" y="3817"/>
                  <a:ext cx="917" cy="3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3" name="Rectangle 631"/>
                <p:cNvSpPr>
                  <a:spLocks noChangeArrowheads="1"/>
                </p:cNvSpPr>
                <p:nvPr/>
              </p:nvSpPr>
              <p:spPr bwMode="auto">
                <a:xfrm>
                  <a:off x="3311" y="3820"/>
                  <a:ext cx="917" cy="6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4" name="Rectangle 632"/>
                <p:cNvSpPr>
                  <a:spLocks noChangeArrowheads="1"/>
                </p:cNvSpPr>
                <p:nvPr/>
              </p:nvSpPr>
              <p:spPr bwMode="auto">
                <a:xfrm>
                  <a:off x="3311" y="3826"/>
                  <a:ext cx="917" cy="4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5" name="Rectangle 633"/>
                <p:cNvSpPr>
                  <a:spLocks noChangeArrowheads="1"/>
                </p:cNvSpPr>
                <p:nvPr/>
              </p:nvSpPr>
              <p:spPr bwMode="auto">
                <a:xfrm>
                  <a:off x="3311" y="3830"/>
                  <a:ext cx="917" cy="4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6" name="Rectangle 634"/>
                <p:cNvSpPr>
                  <a:spLocks noChangeArrowheads="1"/>
                </p:cNvSpPr>
                <p:nvPr/>
              </p:nvSpPr>
              <p:spPr bwMode="auto">
                <a:xfrm>
                  <a:off x="3311" y="3834"/>
                  <a:ext cx="917" cy="4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7" name="Rectangle 635"/>
                <p:cNvSpPr>
                  <a:spLocks noChangeArrowheads="1"/>
                </p:cNvSpPr>
                <p:nvPr/>
              </p:nvSpPr>
              <p:spPr bwMode="auto">
                <a:xfrm>
                  <a:off x="3311" y="3838"/>
                  <a:ext cx="917" cy="6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8" name="Rectangle 636"/>
                <p:cNvSpPr>
                  <a:spLocks noChangeArrowheads="1"/>
                </p:cNvSpPr>
                <p:nvPr/>
              </p:nvSpPr>
              <p:spPr bwMode="auto">
                <a:xfrm>
                  <a:off x="3311" y="3844"/>
                  <a:ext cx="917" cy="4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19" name="Rectangle 637"/>
                <p:cNvSpPr>
                  <a:spLocks noChangeArrowheads="1"/>
                </p:cNvSpPr>
                <p:nvPr/>
              </p:nvSpPr>
              <p:spPr bwMode="auto">
                <a:xfrm>
                  <a:off x="3311" y="3848"/>
                  <a:ext cx="917" cy="4"/>
                </a:xfrm>
                <a:prstGeom prst="rect">
                  <a:avLst/>
                </a:prstGeom>
                <a:solidFill>
                  <a:srgbClr val="97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0" name="Rectangle 638"/>
                <p:cNvSpPr>
                  <a:spLocks noChangeArrowheads="1"/>
                </p:cNvSpPr>
                <p:nvPr/>
              </p:nvSpPr>
              <p:spPr bwMode="auto">
                <a:xfrm>
                  <a:off x="3311" y="3852"/>
                  <a:ext cx="917" cy="4"/>
                </a:xfrm>
                <a:prstGeom prst="rect">
                  <a:avLst/>
                </a:prstGeom>
                <a:solidFill>
                  <a:srgbClr val="97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1" name="Rectangle 639"/>
                <p:cNvSpPr>
                  <a:spLocks noChangeArrowheads="1"/>
                </p:cNvSpPr>
                <p:nvPr/>
              </p:nvSpPr>
              <p:spPr bwMode="auto">
                <a:xfrm>
                  <a:off x="3311" y="3856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2" name="Rectangle 640"/>
                <p:cNvSpPr>
                  <a:spLocks noChangeArrowheads="1"/>
                </p:cNvSpPr>
                <p:nvPr/>
              </p:nvSpPr>
              <p:spPr bwMode="auto">
                <a:xfrm>
                  <a:off x="3311" y="3860"/>
                  <a:ext cx="917" cy="6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3" name="Rectangle 641"/>
                <p:cNvSpPr>
                  <a:spLocks noChangeArrowheads="1"/>
                </p:cNvSpPr>
                <p:nvPr/>
              </p:nvSpPr>
              <p:spPr bwMode="auto">
                <a:xfrm>
                  <a:off x="3311" y="3866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4" name="Rectangle 642"/>
                <p:cNvSpPr>
                  <a:spLocks noChangeArrowheads="1"/>
                </p:cNvSpPr>
                <p:nvPr/>
              </p:nvSpPr>
              <p:spPr bwMode="auto">
                <a:xfrm>
                  <a:off x="3311" y="3870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5" name="Rectangle 643"/>
                <p:cNvSpPr>
                  <a:spLocks noChangeArrowheads="1"/>
                </p:cNvSpPr>
                <p:nvPr/>
              </p:nvSpPr>
              <p:spPr bwMode="auto">
                <a:xfrm>
                  <a:off x="3311" y="3874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6" name="Rectangle 644"/>
                <p:cNvSpPr>
                  <a:spLocks noChangeArrowheads="1"/>
                </p:cNvSpPr>
                <p:nvPr/>
              </p:nvSpPr>
              <p:spPr bwMode="auto">
                <a:xfrm>
                  <a:off x="3311" y="3878"/>
                  <a:ext cx="917" cy="6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7" name="Rectangle 645"/>
                <p:cNvSpPr>
                  <a:spLocks noChangeArrowheads="1"/>
                </p:cNvSpPr>
                <p:nvPr/>
              </p:nvSpPr>
              <p:spPr bwMode="auto">
                <a:xfrm>
                  <a:off x="3311" y="3884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128" name="Rectangle 646"/>
                <p:cNvSpPr>
                  <a:spLocks noChangeArrowheads="1"/>
                </p:cNvSpPr>
                <p:nvPr/>
              </p:nvSpPr>
              <p:spPr bwMode="auto">
                <a:xfrm>
                  <a:off x="3311" y="3888"/>
                  <a:ext cx="917" cy="4"/>
                </a:xfrm>
                <a:prstGeom prst="rect">
                  <a:avLst/>
                </a:prstGeom>
                <a:solidFill>
                  <a:srgbClr val="99D7D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3" name="Group 647"/>
              <p:cNvGrpSpPr>
                <a:grpSpLocks/>
              </p:cNvGrpSpPr>
              <p:nvPr/>
            </p:nvGrpSpPr>
            <p:grpSpPr bwMode="auto">
              <a:xfrm>
                <a:off x="753" y="1326"/>
                <a:ext cx="355" cy="387"/>
                <a:chOff x="780" y="1372"/>
                <a:chExt cx="355" cy="387"/>
              </a:xfrm>
            </p:grpSpPr>
            <p:sp>
              <p:nvSpPr>
                <p:cNvPr id="15" name="Rectangle 648"/>
                <p:cNvSpPr>
                  <a:spLocks noChangeArrowheads="1"/>
                </p:cNvSpPr>
                <p:nvPr/>
              </p:nvSpPr>
              <p:spPr bwMode="auto">
                <a:xfrm>
                  <a:off x="816" y="1372"/>
                  <a:ext cx="314" cy="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it-IT" sz="2000" b="1"/>
                    <a:t>Data</a:t>
                  </a:r>
                  <a:endParaRPr lang="it-IT" sz="2000"/>
                </a:p>
              </p:txBody>
            </p:sp>
            <p:sp>
              <p:nvSpPr>
                <p:cNvPr id="16" name="Rectangle 649"/>
                <p:cNvSpPr>
                  <a:spLocks noChangeArrowheads="1"/>
                </p:cNvSpPr>
                <p:nvPr/>
              </p:nvSpPr>
              <p:spPr bwMode="auto">
                <a:xfrm>
                  <a:off x="780" y="1565"/>
                  <a:ext cx="355" cy="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it-IT" sz="2000" b="1"/>
                    <a:t>Entry</a:t>
                  </a:r>
                  <a:endParaRPr lang="it-IT" sz="2000"/>
                </a:p>
              </p:txBody>
            </p:sp>
          </p:grpSp>
          <p:sp>
            <p:nvSpPr>
              <p:cNvPr id="14" name="Text Box 650"/>
              <p:cNvSpPr txBox="1">
                <a:spLocks noChangeArrowheads="1"/>
              </p:cNvSpPr>
              <p:nvPr/>
            </p:nvSpPr>
            <p:spPr bwMode="auto">
              <a:xfrm>
                <a:off x="1296" y="1248"/>
                <a:ext cx="240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b="1"/>
                  <a:t>1</a:t>
                </a:r>
              </a:p>
            </p:txBody>
          </p:sp>
        </p:grpSp>
      </p:grpSp>
      <p:grpSp>
        <p:nvGrpSpPr>
          <p:cNvPr id="329" name="Group 1023"/>
          <p:cNvGrpSpPr>
            <a:grpSpLocks/>
          </p:cNvGrpSpPr>
          <p:nvPr/>
        </p:nvGrpSpPr>
        <p:grpSpPr bwMode="auto">
          <a:xfrm>
            <a:off x="3851275" y="894879"/>
            <a:ext cx="4914900" cy="2032000"/>
            <a:chOff x="2664" y="816"/>
            <a:chExt cx="3096" cy="1280"/>
          </a:xfrm>
        </p:grpSpPr>
        <p:sp>
          <p:nvSpPr>
            <p:cNvPr id="330" name="Rectangle 3"/>
            <p:cNvSpPr>
              <a:spLocks noChangeArrowheads="1"/>
            </p:cNvSpPr>
            <p:nvPr/>
          </p:nvSpPr>
          <p:spPr bwMode="auto">
            <a:xfrm>
              <a:off x="3045" y="1582"/>
              <a:ext cx="63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it-IT" sz="1600" b="1"/>
                <a:t>ICCD</a:t>
              </a:r>
            </a:p>
          </p:txBody>
        </p:sp>
        <p:sp>
          <p:nvSpPr>
            <p:cNvPr id="331" name="Rectangle 328"/>
            <p:cNvSpPr>
              <a:spLocks noChangeArrowheads="1"/>
            </p:cNvSpPr>
            <p:nvPr/>
          </p:nvSpPr>
          <p:spPr bwMode="auto">
            <a:xfrm>
              <a:off x="4014" y="816"/>
              <a:ext cx="1746" cy="1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sz="2000" b="1" dirty="0">
                  <a:latin typeface="Calibri" pitchFamily="34" charset="0"/>
                </a:rPr>
                <a:t>3.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Gestione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centralizzata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dell’attività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raccolta</a:t>
              </a:r>
              <a:r>
                <a:rPr lang="en-US" sz="2000" dirty="0">
                  <a:latin typeface="Calibri" pitchFamily="34" charset="0"/>
                </a:rPr>
                <a:t>, </a:t>
              </a:r>
              <a:r>
                <a:rPr lang="en-US" sz="2000" dirty="0" err="1">
                  <a:latin typeface="Calibri" pitchFamily="34" charset="0"/>
                </a:rPr>
                <a:t>validazione</a:t>
              </a:r>
              <a:r>
                <a:rPr lang="en-US" sz="2000" dirty="0">
                  <a:latin typeface="Calibri" pitchFamily="34" charset="0"/>
                </a:rPr>
                <a:t> e </a:t>
              </a:r>
              <a:r>
                <a:rPr lang="en-US" sz="2000" dirty="0" err="1">
                  <a:latin typeface="Calibri" pitchFamily="34" charset="0"/>
                </a:rPr>
                <a:t>normalizzazione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dei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 smtClean="0">
                  <a:latin typeface="Calibri" pitchFamily="34" charset="0"/>
                </a:rPr>
                <a:t>dati</a:t>
              </a:r>
              <a:r>
                <a:rPr lang="en-US" sz="2000" dirty="0" smtClean="0">
                  <a:latin typeface="Calibri" pitchFamily="34" charset="0"/>
                </a:rPr>
                <a:t>;</a:t>
              </a:r>
              <a:endParaRPr lang="en-US" sz="2000" dirty="0">
                <a:latin typeface="Calibri" pitchFamily="34" charset="0"/>
              </a:endParaRPr>
            </a:p>
            <a:p>
              <a:pPr>
                <a:spcBef>
                  <a:spcPct val="30000"/>
                </a:spcBef>
              </a:pPr>
              <a:r>
                <a:rPr lang="en-US" sz="2000" dirty="0" err="1">
                  <a:latin typeface="Calibri" pitchFamily="34" charset="0"/>
                </a:rPr>
                <a:t>Assegnazione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dei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codici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univoci</a:t>
              </a:r>
              <a:r>
                <a:rPr lang="en-US" sz="2000" dirty="0">
                  <a:latin typeface="Calibri" pitchFamily="34" charset="0"/>
                </a:rPr>
                <a:t>… </a:t>
              </a:r>
              <a:endParaRPr lang="it-IT" sz="2000" dirty="0">
                <a:latin typeface="Calibri" pitchFamily="34" charset="0"/>
              </a:endParaRPr>
            </a:p>
          </p:txBody>
        </p:sp>
        <p:grpSp>
          <p:nvGrpSpPr>
            <p:cNvPr id="332" name="Group 979"/>
            <p:cNvGrpSpPr>
              <a:grpSpLocks/>
            </p:cNvGrpSpPr>
            <p:nvPr/>
          </p:nvGrpSpPr>
          <p:grpSpPr bwMode="auto">
            <a:xfrm>
              <a:off x="2664" y="816"/>
              <a:ext cx="1300" cy="700"/>
              <a:chOff x="3452" y="3120"/>
              <a:chExt cx="1300" cy="700"/>
            </a:xfrm>
          </p:grpSpPr>
          <p:grpSp>
            <p:nvGrpSpPr>
              <p:cNvPr id="333" name="Group 652"/>
              <p:cNvGrpSpPr>
                <a:grpSpLocks/>
              </p:cNvGrpSpPr>
              <p:nvPr/>
            </p:nvGrpSpPr>
            <p:grpSpPr bwMode="auto">
              <a:xfrm>
                <a:off x="3452" y="3144"/>
                <a:ext cx="1300" cy="676"/>
                <a:chOff x="3311" y="3216"/>
                <a:chExt cx="917" cy="676"/>
              </a:xfrm>
            </p:grpSpPr>
            <p:grpSp>
              <p:nvGrpSpPr>
                <p:cNvPr id="336" name="Group 653"/>
                <p:cNvGrpSpPr>
                  <a:grpSpLocks/>
                </p:cNvGrpSpPr>
                <p:nvPr/>
              </p:nvGrpSpPr>
              <p:grpSpPr bwMode="auto">
                <a:xfrm>
                  <a:off x="3311" y="3216"/>
                  <a:ext cx="917" cy="676"/>
                  <a:chOff x="3311" y="3216"/>
                  <a:chExt cx="917" cy="676"/>
                </a:xfrm>
              </p:grpSpPr>
              <p:sp>
                <p:nvSpPr>
                  <p:cNvPr id="447" name="Rectangle 65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16"/>
                    <a:ext cx="917" cy="4"/>
                  </a:xfrm>
                  <a:prstGeom prst="rect">
                    <a:avLst/>
                  </a:prstGeom>
                  <a:solidFill>
                    <a:srgbClr val="00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48" name="Rectangle 65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0"/>
                    <a:ext cx="917" cy="4"/>
                  </a:xfrm>
                  <a:prstGeom prst="rect">
                    <a:avLst/>
                  </a:prstGeom>
                  <a:solidFill>
                    <a:srgbClr val="06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49" name="Rectangle 65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4"/>
                    <a:ext cx="917" cy="6"/>
                  </a:xfrm>
                  <a:prstGeom prst="rect">
                    <a:avLst/>
                  </a:prstGeom>
                  <a:solidFill>
                    <a:srgbClr val="09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0" name="Rectangle 65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0"/>
                    <a:ext cx="917" cy="4"/>
                  </a:xfrm>
                  <a:prstGeom prst="rect">
                    <a:avLst/>
                  </a:prstGeom>
                  <a:solidFill>
                    <a:srgbClr val="0A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1" name="Rectangle 65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4"/>
                    <a:ext cx="917" cy="4"/>
                  </a:xfrm>
                  <a:prstGeom prst="rect">
                    <a:avLst/>
                  </a:prstGeom>
                  <a:solidFill>
                    <a:srgbClr val="0C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2" name="Rectangle 65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8"/>
                    <a:ext cx="917" cy="4"/>
                  </a:xfrm>
                  <a:prstGeom prst="rect">
                    <a:avLst/>
                  </a:prstGeom>
                  <a:solidFill>
                    <a:srgbClr val="0E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3" name="Rectangle 66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2"/>
                    <a:ext cx="917" cy="6"/>
                  </a:xfrm>
                  <a:prstGeom prst="rect">
                    <a:avLst/>
                  </a:prstGeom>
                  <a:solidFill>
                    <a:srgbClr val="0F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4" name="Rectangle 66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8"/>
                    <a:ext cx="917" cy="4"/>
                  </a:xfrm>
                  <a:prstGeom prst="rect">
                    <a:avLst/>
                  </a:prstGeom>
                  <a:solidFill>
                    <a:srgbClr val="11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5" name="Rectangle 66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2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6" name="Rectangle 66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6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7" name="Rectangle 66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0"/>
                    <a:ext cx="917" cy="4"/>
                  </a:xfrm>
                  <a:prstGeom prst="rect">
                    <a:avLst/>
                  </a:prstGeom>
                  <a:solidFill>
                    <a:srgbClr val="15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8" name="Rectangle 66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4"/>
                    <a:ext cx="917" cy="6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59" name="Rectangle 66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0"/>
                    <a:ext cx="917" cy="4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0" name="Rectangle 66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4"/>
                    <a:ext cx="917" cy="4"/>
                  </a:xfrm>
                  <a:prstGeom prst="rect">
                    <a:avLst/>
                  </a:prstGeom>
                  <a:solidFill>
                    <a:srgbClr val="19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1" name="Rectangle 66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8"/>
                    <a:ext cx="917" cy="3"/>
                  </a:xfrm>
                  <a:prstGeom prst="rect">
                    <a:avLst/>
                  </a:prstGeom>
                  <a:solidFill>
                    <a:srgbClr val="1A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2" name="Rectangle 66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1"/>
                    <a:ext cx="917" cy="6"/>
                  </a:xfrm>
                  <a:prstGeom prst="rect">
                    <a:avLst/>
                  </a:prstGeom>
                  <a:solidFill>
                    <a:srgbClr val="1B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3" name="Rectangle 67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7"/>
                    <a:ext cx="917" cy="4"/>
                  </a:xfrm>
                  <a:prstGeom prst="rect">
                    <a:avLst/>
                  </a:prstGeom>
                  <a:solidFill>
                    <a:srgbClr val="1D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4" name="Rectangle 67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1"/>
                    <a:ext cx="917" cy="4"/>
                  </a:xfrm>
                  <a:prstGeom prst="rect">
                    <a:avLst/>
                  </a:prstGeom>
                  <a:solidFill>
                    <a:srgbClr val="1E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5" name="Rectangle 67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5"/>
                    <a:ext cx="917" cy="4"/>
                  </a:xfrm>
                  <a:prstGeom prst="rect">
                    <a:avLst/>
                  </a:prstGeom>
                  <a:solidFill>
                    <a:srgbClr val="1F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6" name="Rectangle 67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9"/>
                    <a:ext cx="917" cy="4"/>
                  </a:xfrm>
                  <a:prstGeom prst="rect">
                    <a:avLst/>
                  </a:prstGeom>
                  <a:solidFill>
                    <a:srgbClr val="20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7" name="Rectangle 67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3"/>
                    <a:ext cx="917" cy="6"/>
                  </a:xfrm>
                  <a:prstGeom prst="rect">
                    <a:avLst/>
                  </a:prstGeom>
                  <a:solidFill>
                    <a:srgbClr val="22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8" name="Rectangle 67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9"/>
                    <a:ext cx="917" cy="4"/>
                  </a:xfrm>
                  <a:prstGeom prst="rect">
                    <a:avLst/>
                  </a:prstGeom>
                  <a:solidFill>
                    <a:srgbClr val="23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69" name="Rectangle 67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3"/>
                    <a:ext cx="917" cy="4"/>
                  </a:xfrm>
                  <a:prstGeom prst="rect">
                    <a:avLst/>
                  </a:prstGeom>
                  <a:solidFill>
                    <a:srgbClr val="24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0" name="Rectangle 67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7"/>
                    <a:ext cx="917" cy="4"/>
                  </a:xfrm>
                  <a:prstGeom prst="rect">
                    <a:avLst/>
                  </a:prstGeom>
                  <a:solidFill>
                    <a:srgbClr val="26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1" name="Rectangle 67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1"/>
                    <a:ext cx="917" cy="6"/>
                  </a:xfrm>
                  <a:prstGeom prst="rect">
                    <a:avLst/>
                  </a:prstGeom>
                  <a:solidFill>
                    <a:srgbClr val="27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2" name="Rectangle 67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7"/>
                    <a:ext cx="917" cy="4"/>
                  </a:xfrm>
                  <a:prstGeom prst="rect">
                    <a:avLst/>
                  </a:prstGeom>
                  <a:solidFill>
                    <a:srgbClr val="28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3" name="Rectangle 68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1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4" name="Rectangle 68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5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5" name="Rectangle 68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9"/>
                    <a:ext cx="917" cy="4"/>
                  </a:xfrm>
                  <a:prstGeom prst="rect">
                    <a:avLst/>
                  </a:prstGeom>
                  <a:solidFill>
                    <a:srgbClr val="2C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6" name="Rectangle 68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3"/>
                    <a:ext cx="917" cy="6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7" name="Rectangle 68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9"/>
                    <a:ext cx="917" cy="4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8" name="Rectangle 68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3"/>
                    <a:ext cx="917" cy="3"/>
                  </a:xfrm>
                  <a:prstGeom prst="rect">
                    <a:avLst/>
                  </a:prstGeom>
                  <a:solidFill>
                    <a:srgbClr val="30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79" name="Rectangle 68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6"/>
                    <a:ext cx="917" cy="4"/>
                  </a:xfrm>
                  <a:prstGeom prst="rect">
                    <a:avLst/>
                  </a:prstGeom>
                  <a:solidFill>
                    <a:srgbClr val="31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0" name="Rectangle 68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0"/>
                    <a:ext cx="917" cy="6"/>
                  </a:xfrm>
                  <a:prstGeom prst="rect">
                    <a:avLst/>
                  </a:prstGeom>
                  <a:solidFill>
                    <a:srgbClr val="32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1" name="Rectangle 68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6"/>
                    <a:ext cx="917" cy="4"/>
                  </a:xfrm>
                  <a:prstGeom prst="rect">
                    <a:avLst/>
                  </a:prstGeom>
                  <a:solidFill>
                    <a:srgbClr val="34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2" name="Rectangle 68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0"/>
                    <a:ext cx="917" cy="4"/>
                  </a:xfrm>
                  <a:prstGeom prst="rect">
                    <a:avLst/>
                  </a:prstGeom>
                  <a:solidFill>
                    <a:srgbClr val="35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3" name="Rectangle 69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4"/>
                    <a:ext cx="917" cy="4"/>
                  </a:xfrm>
                  <a:prstGeom prst="rect">
                    <a:avLst/>
                  </a:prstGeom>
                  <a:solidFill>
                    <a:srgbClr val="36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4" name="Rectangle 69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8"/>
                    <a:ext cx="917" cy="4"/>
                  </a:xfrm>
                  <a:prstGeom prst="rect">
                    <a:avLst/>
                  </a:prstGeom>
                  <a:solidFill>
                    <a:srgbClr val="38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5" name="Rectangle 69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2"/>
                    <a:ext cx="917" cy="6"/>
                  </a:xfrm>
                  <a:prstGeom prst="rect">
                    <a:avLst/>
                  </a:prstGeom>
                  <a:solidFill>
                    <a:srgbClr val="39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6" name="Rectangle 69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8"/>
                    <a:ext cx="917" cy="4"/>
                  </a:xfrm>
                  <a:prstGeom prst="rect">
                    <a:avLst/>
                  </a:prstGeom>
                  <a:solidFill>
                    <a:srgbClr val="3A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7" name="Rectangle 69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2"/>
                    <a:ext cx="917" cy="4"/>
                  </a:xfrm>
                  <a:prstGeom prst="rect">
                    <a:avLst/>
                  </a:prstGeom>
                  <a:solidFill>
                    <a:srgbClr val="3C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8" name="Rectangle 69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6"/>
                    <a:ext cx="917" cy="4"/>
                  </a:xfrm>
                  <a:prstGeom prst="rect">
                    <a:avLst/>
                  </a:prstGeom>
                  <a:solidFill>
                    <a:srgbClr val="3D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89" name="Rectangle 69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0"/>
                    <a:ext cx="917" cy="4"/>
                  </a:xfrm>
                  <a:prstGeom prst="rect">
                    <a:avLst/>
                  </a:prstGeom>
                  <a:solidFill>
                    <a:srgbClr val="3E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0" name="Rectangle 69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4"/>
                    <a:ext cx="917" cy="6"/>
                  </a:xfrm>
                  <a:prstGeom prst="rect">
                    <a:avLst/>
                  </a:prstGeom>
                  <a:solidFill>
                    <a:srgbClr val="40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1" name="Rectangle 69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10"/>
                    <a:ext cx="917" cy="4"/>
                  </a:xfrm>
                  <a:prstGeom prst="rect">
                    <a:avLst/>
                  </a:prstGeom>
                  <a:solidFill>
                    <a:srgbClr val="41A6A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2" name="Rectangle 69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14"/>
                    <a:ext cx="917" cy="4"/>
                  </a:xfrm>
                  <a:prstGeom prst="rect">
                    <a:avLst/>
                  </a:prstGeom>
                  <a:solidFill>
                    <a:srgbClr val="42A6A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3" name="Rectangle 70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18"/>
                    <a:ext cx="917" cy="4"/>
                  </a:xfrm>
                  <a:prstGeom prst="rect">
                    <a:avLst/>
                  </a:prstGeom>
                  <a:solidFill>
                    <a:srgbClr val="44A7A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4" name="Rectangle 70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22"/>
                    <a:ext cx="917" cy="6"/>
                  </a:xfrm>
                  <a:prstGeom prst="rect">
                    <a:avLst/>
                  </a:prstGeom>
                  <a:solidFill>
                    <a:srgbClr val="45A7A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5" name="Rectangle 70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28"/>
                    <a:ext cx="917" cy="4"/>
                  </a:xfrm>
                  <a:prstGeom prst="rect">
                    <a:avLst/>
                  </a:prstGeom>
                  <a:solidFill>
                    <a:srgbClr val="46A8A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6" name="Rectangle 70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32"/>
                    <a:ext cx="917" cy="3"/>
                  </a:xfrm>
                  <a:prstGeom prst="rect">
                    <a:avLst/>
                  </a:prstGeom>
                  <a:solidFill>
                    <a:srgbClr val="48A8A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7" name="Rectangle 70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35"/>
                    <a:ext cx="917" cy="4"/>
                  </a:xfrm>
                  <a:prstGeom prst="rect">
                    <a:avLst/>
                  </a:prstGeom>
                  <a:solidFill>
                    <a:srgbClr val="49A9A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8" name="Rectangle 70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39"/>
                    <a:ext cx="917" cy="4"/>
                  </a:xfrm>
                  <a:prstGeom prst="rect">
                    <a:avLst/>
                  </a:prstGeom>
                  <a:solidFill>
                    <a:srgbClr val="4BAAA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499" name="Rectangle 70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43"/>
                    <a:ext cx="917" cy="6"/>
                  </a:xfrm>
                  <a:prstGeom prst="rect">
                    <a:avLst/>
                  </a:prstGeom>
                  <a:solidFill>
                    <a:srgbClr val="4CAAA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0" name="Rectangle 70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49"/>
                    <a:ext cx="917" cy="4"/>
                  </a:xfrm>
                  <a:prstGeom prst="rect">
                    <a:avLst/>
                  </a:prstGeom>
                  <a:solidFill>
                    <a:srgbClr val="4DABA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1" name="Rectangle 70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53"/>
                    <a:ext cx="917" cy="4"/>
                  </a:xfrm>
                  <a:prstGeom prst="rect">
                    <a:avLst/>
                  </a:prstGeom>
                  <a:solidFill>
                    <a:srgbClr val="4FABA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2" name="Rectangle 70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57"/>
                    <a:ext cx="917" cy="4"/>
                  </a:xfrm>
                  <a:prstGeom prst="rect">
                    <a:avLst/>
                  </a:prstGeom>
                  <a:solidFill>
                    <a:srgbClr val="50ACA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3" name="Rectangle 71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61"/>
                    <a:ext cx="917" cy="6"/>
                  </a:xfrm>
                  <a:prstGeom prst="rect">
                    <a:avLst/>
                  </a:prstGeom>
                  <a:solidFill>
                    <a:srgbClr val="51ACA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4" name="Rectangle 71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67"/>
                    <a:ext cx="917" cy="4"/>
                  </a:xfrm>
                  <a:prstGeom prst="rect">
                    <a:avLst/>
                  </a:prstGeom>
                  <a:solidFill>
                    <a:srgbClr val="53ADA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5" name="Rectangle 71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71"/>
                    <a:ext cx="917" cy="4"/>
                  </a:xfrm>
                  <a:prstGeom prst="rect">
                    <a:avLst/>
                  </a:prstGeom>
                  <a:solidFill>
                    <a:srgbClr val="54AEA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6" name="Rectangle 71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75"/>
                    <a:ext cx="917" cy="4"/>
                  </a:xfrm>
                  <a:prstGeom prst="rect">
                    <a:avLst/>
                  </a:prstGeom>
                  <a:solidFill>
                    <a:srgbClr val="55AEA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7" name="Rectangle 71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79"/>
                    <a:ext cx="917" cy="4"/>
                  </a:xfrm>
                  <a:prstGeom prst="rect">
                    <a:avLst/>
                  </a:prstGeom>
                  <a:solidFill>
                    <a:srgbClr val="57AFA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8" name="Rectangle 71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83"/>
                    <a:ext cx="917" cy="6"/>
                  </a:xfrm>
                  <a:prstGeom prst="rect">
                    <a:avLst/>
                  </a:prstGeom>
                  <a:solidFill>
                    <a:srgbClr val="58B0B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09" name="Rectangle 71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89"/>
                    <a:ext cx="917" cy="4"/>
                  </a:xfrm>
                  <a:prstGeom prst="rect">
                    <a:avLst/>
                  </a:prstGeom>
                  <a:solidFill>
                    <a:srgbClr val="59B0B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0" name="Rectangle 71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93"/>
                    <a:ext cx="917" cy="4"/>
                  </a:xfrm>
                  <a:prstGeom prst="rect">
                    <a:avLst/>
                  </a:prstGeom>
                  <a:solidFill>
                    <a:srgbClr val="5BB1B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1" name="Rectangle 71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97"/>
                    <a:ext cx="917" cy="4"/>
                  </a:xfrm>
                  <a:prstGeom prst="rect">
                    <a:avLst/>
                  </a:prstGeom>
                  <a:solidFill>
                    <a:srgbClr val="5CB2B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2" name="Rectangle 71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01"/>
                    <a:ext cx="917" cy="6"/>
                  </a:xfrm>
                  <a:prstGeom prst="rect">
                    <a:avLst/>
                  </a:prstGeom>
                  <a:solidFill>
                    <a:srgbClr val="5DB2B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3" name="Rectangle 72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07"/>
                    <a:ext cx="917" cy="3"/>
                  </a:xfrm>
                  <a:prstGeom prst="rect">
                    <a:avLst/>
                  </a:prstGeom>
                  <a:solidFill>
                    <a:srgbClr val="5FB3B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4" name="Rectangle 72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10"/>
                    <a:ext cx="917" cy="4"/>
                  </a:xfrm>
                  <a:prstGeom prst="rect">
                    <a:avLst/>
                  </a:prstGeom>
                  <a:solidFill>
                    <a:srgbClr val="60B4B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5" name="Rectangle 72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14"/>
                    <a:ext cx="917" cy="4"/>
                  </a:xfrm>
                  <a:prstGeom prst="rect">
                    <a:avLst/>
                  </a:prstGeom>
                  <a:solidFill>
                    <a:srgbClr val="61B4B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6" name="Rectangle 72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18"/>
                    <a:ext cx="917" cy="4"/>
                  </a:xfrm>
                  <a:prstGeom prst="rect">
                    <a:avLst/>
                  </a:prstGeom>
                  <a:solidFill>
                    <a:srgbClr val="62B5B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7" name="Rectangle 72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22"/>
                    <a:ext cx="917" cy="6"/>
                  </a:xfrm>
                  <a:prstGeom prst="rect">
                    <a:avLst/>
                  </a:prstGeom>
                  <a:solidFill>
                    <a:srgbClr val="64B6B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8" name="Rectangle 72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28"/>
                    <a:ext cx="917" cy="4"/>
                  </a:xfrm>
                  <a:prstGeom prst="rect">
                    <a:avLst/>
                  </a:prstGeom>
                  <a:solidFill>
                    <a:srgbClr val="65B6B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19" name="Rectangle 72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32"/>
                    <a:ext cx="917" cy="4"/>
                  </a:xfrm>
                  <a:prstGeom prst="rect">
                    <a:avLst/>
                  </a:prstGeom>
                  <a:solidFill>
                    <a:srgbClr val="66B7B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0" name="Rectangle 72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36"/>
                    <a:ext cx="917" cy="4"/>
                  </a:xfrm>
                  <a:prstGeom prst="rect">
                    <a:avLst/>
                  </a:prstGeom>
                  <a:solidFill>
                    <a:srgbClr val="68B8B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1" name="Rectangle 72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40"/>
                    <a:ext cx="917" cy="6"/>
                  </a:xfrm>
                  <a:prstGeom prst="rect">
                    <a:avLst/>
                  </a:prstGeom>
                  <a:solidFill>
                    <a:srgbClr val="68B8B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2" name="Rectangle 72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46"/>
                    <a:ext cx="917" cy="4"/>
                  </a:xfrm>
                  <a:prstGeom prst="rect">
                    <a:avLst/>
                  </a:prstGeom>
                  <a:solidFill>
                    <a:srgbClr val="6AB9B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3" name="Rectangle 73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50"/>
                    <a:ext cx="917" cy="4"/>
                  </a:xfrm>
                  <a:prstGeom prst="rect">
                    <a:avLst/>
                  </a:prstGeom>
                  <a:solidFill>
                    <a:srgbClr val="6BBAB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4" name="Rectangle 73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54"/>
                    <a:ext cx="917" cy="4"/>
                  </a:xfrm>
                  <a:prstGeom prst="rect">
                    <a:avLst/>
                  </a:prstGeom>
                  <a:solidFill>
                    <a:srgbClr val="6CBAB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5" name="Rectangle 73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58"/>
                    <a:ext cx="917" cy="4"/>
                  </a:xfrm>
                  <a:prstGeom prst="rect">
                    <a:avLst/>
                  </a:prstGeom>
                  <a:solidFill>
                    <a:srgbClr val="6DBBB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6" name="Rectangle 73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62"/>
                    <a:ext cx="917" cy="6"/>
                  </a:xfrm>
                  <a:prstGeom prst="rect">
                    <a:avLst/>
                  </a:prstGeom>
                  <a:solidFill>
                    <a:srgbClr val="6FBCB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7" name="Rectangle 73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68"/>
                    <a:ext cx="917" cy="4"/>
                  </a:xfrm>
                  <a:prstGeom prst="rect">
                    <a:avLst/>
                  </a:prstGeom>
                  <a:solidFill>
                    <a:srgbClr val="70BCB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8" name="Rectangle 73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72"/>
                    <a:ext cx="917" cy="4"/>
                  </a:xfrm>
                  <a:prstGeom prst="rect">
                    <a:avLst/>
                  </a:prstGeom>
                  <a:solidFill>
                    <a:srgbClr val="71BDB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29" name="Rectangle 73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76"/>
                    <a:ext cx="917" cy="4"/>
                  </a:xfrm>
                  <a:prstGeom prst="rect">
                    <a:avLst/>
                  </a:prstGeom>
                  <a:solidFill>
                    <a:srgbClr val="72BEB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0" name="Rectangle 73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80"/>
                    <a:ext cx="917" cy="6"/>
                  </a:xfrm>
                  <a:prstGeom prst="rect">
                    <a:avLst/>
                  </a:prstGeom>
                  <a:solidFill>
                    <a:srgbClr val="73BEB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1" name="Rectangle 73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86"/>
                    <a:ext cx="917" cy="3"/>
                  </a:xfrm>
                  <a:prstGeom prst="rect">
                    <a:avLst/>
                  </a:prstGeom>
                  <a:solidFill>
                    <a:srgbClr val="74BFB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2" name="Rectangle 73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89"/>
                    <a:ext cx="917" cy="4"/>
                  </a:xfrm>
                  <a:prstGeom prst="rect">
                    <a:avLst/>
                  </a:prstGeom>
                  <a:solidFill>
                    <a:srgbClr val="75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3" name="Rectangle 74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93"/>
                    <a:ext cx="917" cy="4"/>
                  </a:xfrm>
                  <a:prstGeom prst="rect">
                    <a:avLst/>
                  </a:prstGeom>
                  <a:solidFill>
                    <a:srgbClr val="76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4" name="Rectangle 74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597"/>
                    <a:ext cx="917" cy="4"/>
                  </a:xfrm>
                  <a:prstGeom prst="rect">
                    <a:avLst/>
                  </a:prstGeom>
                  <a:solidFill>
                    <a:srgbClr val="77C1C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5" name="Rectangle 74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01"/>
                    <a:ext cx="917" cy="6"/>
                  </a:xfrm>
                  <a:prstGeom prst="rect">
                    <a:avLst/>
                  </a:prstGeom>
                  <a:solidFill>
                    <a:srgbClr val="79C2C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6" name="Rectangle 74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07"/>
                    <a:ext cx="917" cy="4"/>
                  </a:xfrm>
                  <a:prstGeom prst="rect">
                    <a:avLst/>
                  </a:prstGeom>
                  <a:solidFill>
                    <a:srgbClr val="79C2C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7" name="Rectangle 74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11"/>
                    <a:ext cx="917" cy="4"/>
                  </a:xfrm>
                  <a:prstGeom prst="rect">
                    <a:avLst/>
                  </a:prstGeom>
                  <a:solidFill>
                    <a:srgbClr val="7AC3C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8" name="Rectangle 74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15"/>
                    <a:ext cx="917" cy="4"/>
                  </a:xfrm>
                  <a:prstGeom prst="rect">
                    <a:avLst/>
                  </a:prstGeom>
                  <a:solidFill>
                    <a:srgbClr val="7BC3C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39" name="Rectangle 74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19"/>
                    <a:ext cx="917" cy="6"/>
                  </a:xfrm>
                  <a:prstGeom prst="rect">
                    <a:avLst/>
                  </a:prstGeom>
                  <a:solidFill>
                    <a:srgbClr val="7CC4C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0" name="Rectangle 74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25"/>
                    <a:ext cx="917" cy="4"/>
                  </a:xfrm>
                  <a:prstGeom prst="rect">
                    <a:avLst/>
                  </a:prstGeom>
                  <a:solidFill>
                    <a:srgbClr val="7DC4C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1" name="Rectangle 74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29"/>
                    <a:ext cx="917" cy="4"/>
                  </a:xfrm>
                  <a:prstGeom prst="rect">
                    <a:avLst/>
                  </a:prstGeom>
                  <a:solidFill>
                    <a:srgbClr val="7EC5C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2" name="Rectangle 74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33"/>
                    <a:ext cx="917" cy="4"/>
                  </a:xfrm>
                  <a:prstGeom prst="rect">
                    <a:avLst/>
                  </a:prstGeom>
                  <a:solidFill>
                    <a:srgbClr val="7FC6C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3" name="Rectangle 75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37"/>
                    <a:ext cx="917" cy="4"/>
                  </a:xfrm>
                  <a:prstGeom prst="rect">
                    <a:avLst/>
                  </a:prstGeom>
                  <a:solidFill>
                    <a:srgbClr val="80C6C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4" name="Rectangle 75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41"/>
                    <a:ext cx="917" cy="6"/>
                  </a:xfrm>
                  <a:prstGeom prst="rect">
                    <a:avLst/>
                  </a:prstGeom>
                  <a:solidFill>
                    <a:srgbClr val="81C7C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5" name="Rectangle 75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47"/>
                    <a:ext cx="917" cy="4"/>
                  </a:xfrm>
                  <a:prstGeom prst="rect">
                    <a:avLst/>
                  </a:prstGeom>
                  <a:solidFill>
                    <a:srgbClr val="81C7C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6" name="Rectangle 75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51"/>
                    <a:ext cx="917" cy="4"/>
                  </a:xfrm>
                  <a:prstGeom prst="rect">
                    <a:avLst/>
                  </a:prstGeom>
                  <a:solidFill>
                    <a:srgbClr val="82C8C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7" name="Rectangle 75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55"/>
                    <a:ext cx="917" cy="4"/>
                  </a:xfrm>
                  <a:prstGeom prst="rect">
                    <a:avLst/>
                  </a:prstGeom>
                  <a:solidFill>
                    <a:srgbClr val="83C8C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8" name="Rectangle 75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59"/>
                    <a:ext cx="917" cy="5"/>
                  </a:xfrm>
                  <a:prstGeom prst="rect">
                    <a:avLst/>
                  </a:prstGeom>
                  <a:solidFill>
                    <a:srgbClr val="84C9C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49" name="Rectangle 75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64"/>
                    <a:ext cx="917" cy="4"/>
                  </a:xfrm>
                  <a:prstGeom prst="rect">
                    <a:avLst/>
                  </a:prstGeom>
                  <a:solidFill>
                    <a:srgbClr val="85C9C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0" name="Rectangle 75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68"/>
                    <a:ext cx="917" cy="4"/>
                  </a:xfrm>
                  <a:prstGeom prst="rect">
                    <a:avLst/>
                  </a:prstGeom>
                  <a:solidFill>
                    <a:srgbClr val="86CAC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1" name="Rectangle 75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72"/>
                    <a:ext cx="917" cy="4"/>
                  </a:xfrm>
                  <a:prstGeom prst="rect">
                    <a:avLst/>
                  </a:prstGeom>
                  <a:solidFill>
                    <a:srgbClr val="86CAC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2" name="Rectangle 75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76"/>
                    <a:ext cx="917" cy="4"/>
                  </a:xfrm>
                  <a:prstGeom prst="rect">
                    <a:avLst/>
                  </a:prstGeom>
                  <a:solidFill>
                    <a:srgbClr val="87CBC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3" name="Rectangle 76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80"/>
                    <a:ext cx="917" cy="6"/>
                  </a:xfrm>
                  <a:prstGeom prst="rect">
                    <a:avLst/>
                  </a:prstGeom>
                  <a:solidFill>
                    <a:srgbClr val="88CBC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4" name="Rectangle 76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86"/>
                    <a:ext cx="917" cy="4"/>
                  </a:xfrm>
                  <a:prstGeom prst="rect">
                    <a:avLst/>
                  </a:prstGeom>
                  <a:solidFill>
                    <a:srgbClr val="88CCC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5" name="Rectangle 76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90"/>
                    <a:ext cx="917" cy="4"/>
                  </a:xfrm>
                  <a:prstGeom prst="rect">
                    <a:avLst/>
                  </a:prstGeom>
                  <a:solidFill>
                    <a:srgbClr val="89CCC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6" name="Rectangle 76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94"/>
                    <a:ext cx="917" cy="4"/>
                  </a:xfrm>
                  <a:prstGeom prst="rect">
                    <a:avLst/>
                  </a:prstGeom>
                  <a:solidFill>
                    <a:srgbClr val="8A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7" name="Rectangle 76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698"/>
                    <a:ext cx="917" cy="6"/>
                  </a:xfrm>
                  <a:prstGeom prst="rect">
                    <a:avLst/>
                  </a:prstGeom>
                  <a:solidFill>
                    <a:srgbClr val="8A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8" name="Rectangle 76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04"/>
                    <a:ext cx="917" cy="4"/>
                  </a:xfrm>
                  <a:prstGeom prst="rect">
                    <a:avLst/>
                  </a:prstGeom>
                  <a:solidFill>
                    <a:srgbClr val="8B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59" name="Rectangle 76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08"/>
                    <a:ext cx="917" cy="4"/>
                  </a:xfrm>
                  <a:prstGeom prst="rect">
                    <a:avLst/>
                  </a:prstGeom>
                  <a:solidFill>
                    <a:srgbClr val="8CCEC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0" name="Rectangle 76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12"/>
                    <a:ext cx="917" cy="4"/>
                  </a:xfrm>
                  <a:prstGeom prst="rect">
                    <a:avLst/>
                  </a:prstGeom>
                  <a:solidFill>
                    <a:srgbClr val="8CCEC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1" name="Rectangle 76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16"/>
                    <a:ext cx="917" cy="4"/>
                  </a:xfrm>
                  <a:prstGeom prst="rect">
                    <a:avLst/>
                  </a:prstGeom>
                  <a:solidFill>
                    <a:srgbClr val="8D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2" name="Rectangle 76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20"/>
                    <a:ext cx="917" cy="6"/>
                  </a:xfrm>
                  <a:prstGeom prst="rect">
                    <a:avLst/>
                  </a:prstGeom>
                  <a:solidFill>
                    <a:srgbClr val="8D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3" name="Rectangle 77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26"/>
                    <a:ext cx="917" cy="4"/>
                  </a:xfrm>
                  <a:prstGeom prst="rect">
                    <a:avLst/>
                  </a:prstGeom>
                  <a:solidFill>
                    <a:srgbClr val="8E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4" name="Rectangle 77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30"/>
                    <a:ext cx="917" cy="4"/>
                  </a:xfrm>
                  <a:prstGeom prst="rect">
                    <a:avLst/>
                  </a:prstGeom>
                  <a:solidFill>
                    <a:srgbClr val="8E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5" name="Rectangle 77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34"/>
                    <a:ext cx="917" cy="4"/>
                  </a:xfrm>
                  <a:prstGeom prst="rect">
                    <a:avLst/>
                  </a:prstGeom>
                  <a:solidFill>
                    <a:srgbClr val="8F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6" name="Rectangle 77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38"/>
                    <a:ext cx="917" cy="3"/>
                  </a:xfrm>
                  <a:prstGeom prst="rect">
                    <a:avLst/>
                  </a:prstGeom>
                  <a:solidFill>
                    <a:srgbClr val="8F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7" name="Rectangle 77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41"/>
                    <a:ext cx="917" cy="6"/>
                  </a:xfrm>
                  <a:prstGeom prst="rect">
                    <a:avLst/>
                  </a:prstGeom>
                  <a:solidFill>
                    <a:srgbClr val="90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8" name="Rectangle 77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47"/>
                    <a:ext cx="917" cy="4"/>
                  </a:xfrm>
                  <a:prstGeom prst="rect">
                    <a:avLst/>
                  </a:prstGeom>
                  <a:solidFill>
                    <a:srgbClr val="90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69" name="Rectangle 77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51"/>
                    <a:ext cx="917" cy="4"/>
                  </a:xfrm>
                  <a:prstGeom prst="rect">
                    <a:avLst/>
                  </a:prstGeom>
                  <a:solidFill>
                    <a:srgbClr val="91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0" name="Rectangle 77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55"/>
                    <a:ext cx="917" cy="4"/>
                  </a:xfrm>
                  <a:prstGeom prst="rect">
                    <a:avLst/>
                  </a:prstGeom>
                  <a:solidFill>
                    <a:srgbClr val="91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1" name="Rectangle 77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59"/>
                    <a:ext cx="917" cy="6"/>
                  </a:xfrm>
                  <a:prstGeom prst="rect">
                    <a:avLst/>
                  </a:prstGeom>
                  <a:solidFill>
                    <a:srgbClr val="91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2" name="Rectangle 77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65"/>
                    <a:ext cx="917" cy="4"/>
                  </a:xfrm>
                  <a:prstGeom prst="rect">
                    <a:avLst/>
                  </a:prstGeom>
                  <a:solidFill>
                    <a:srgbClr val="92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3" name="Rectangle 78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69"/>
                    <a:ext cx="917" cy="4"/>
                  </a:xfrm>
                  <a:prstGeom prst="rect">
                    <a:avLst/>
                  </a:prstGeom>
                  <a:solidFill>
                    <a:srgbClr val="92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4" name="Rectangle 78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73"/>
                    <a:ext cx="917" cy="4"/>
                  </a:xfrm>
                  <a:prstGeom prst="rect">
                    <a:avLst/>
                  </a:prstGeom>
                  <a:solidFill>
                    <a:srgbClr val="93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5" name="Rectangle 78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77"/>
                    <a:ext cx="917" cy="4"/>
                  </a:xfrm>
                  <a:prstGeom prst="rect">
                    <a:avLst/>
                  </a:prstGeom>
                  <a:solidFill>
                    <a:srgbClr val="93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6" name="Rectangle 78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81"/>
                    <a:ext cx="917" cy="6"/>
                  </a:xfrm>
                  <a:prstGeom prst="rect">
                    <a:avLst/>
                  </a:prstGeom>
                  <a:solidFill>
                    <a:srgbClr val="93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7" name="Rectangle 78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87"/>
                    <a:ext cx="917" cy="4"/>
                  </a:xfrm>
                  <a:prstGeom prst="rect">
                    <a:avLst/>
                  </a:prstGeom>
                  <a:solidFill>
                    <a:srgbClr val="94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8" name="Rectangle 78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91"/>
                    <a:ext cx="917" cy="4"/>
                  </a:xfrm>
                  <a:prstGeom prst="rect">
                    <a:avLst/>
                  </a:prstGeom>
                  <a:solidFill>
                    <a:srgbClr val="94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79" name="Rectangle 78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95"/>
                    <a:ext cx="917" cy="4"/>
                  </a:xfrm>
                  <a:prstGeom prst="rect">
                    <a:avLst/>
                  </a:prstGeom>
                  <a:solidFill>
                    <a:srgbClr val="94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0" name="Rectangle 78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799"/>
                    <a:ext cx="917" cy="6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1" name="Rectangle 78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05"/>
                    <a:ext cx="917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2" name="Rectangle 78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09"/>
                    <a:ext cx="917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3" name="Rectangle 79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13"/>
                    <a:ext cx="917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4" name="Rectangle 79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17"/>
                    <a:ext cx="917" cy="3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5" name="Rectangle 79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20"/>
                    <a:ext cx="917" cy="6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6" name="Rectangle 79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26"/>
                    <a:ext cx="917" cy="4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7" name="Rectangle 79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30"/>
                    <a:ext cx="917" cy="4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8" name="Rectangle 79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34"/>
                    <a:ext cx="917" cy="4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89" name="Rectangle 79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38"/>
                    <a:ext cx="917" cy="6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0" name="Rectangle 79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44"/>
                    <a:ext cx="917" cy="4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1" name="Rectangle 79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48"/>
                    <a:ext cx="917" cy="4"/>
                  </a:xfrm>
                  <a:prstGeom prst="rect">
                    <a:avLst/>
                  </a:prstGeom>
                  <a:solidFill>
                    <a:srgbClr val="97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2" name="Rectangle 79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52"/>
                    <a:ext cx="917" cy="4"/>
                  </a:xfrm>
                  <a:prstGeom prst="rect">
                    <a:avLst/>
                  </a:prstGeom>
                  <a:solidFill>
                    <a:srgbClr val="97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3" name="Rectangle 80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56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4" name="Rectangle 80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60"/>
                    <a:ext cx="917" cy="6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5" name="Rectangle 80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66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6" name="Rectangle 80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70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7" name="Rectangle 80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74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8" name="Rectangle 80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78"/>
                    <a:ext cx="917" cy="6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599" name="Rectangle 80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84"/>
                    <a:ext cx="917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0" name="Rectangle 80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888"/>
                    <a:ext cx="917" cy="4"/>
                  </a:xfrm>
                  <a:prstGeom prst="rect">
                    <a:avLst/>
                  </a:prstGeom>
                  <a:solidFill>
                    <a:srgbClr val="99D7D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1" name="Freeform 808"/>
                  <p:cNvSpPr>
                    <a:spLocks/>
                  </p:cNvSpPr>
                  <p:nvPr/>
                </p:nvSpPr>
                <p:spPr bwMode="auto">
                  <a:xfrm>
                    <a:off x="3311" y="3216"/>
                    <a:ext cx="913" cy="672"/>
                  </a:xfrm>
                  <a:custGeom>
                    <a:avLst/>
                    <a:gdLst>
                      <a:gd name="T0" fmla="*/ 411 w 913"/>
                      <a:gd name="T1" fmla="*/ 2 h 672"/>
                      <a:gd name="T2" fmla="*/ 322 w 913"/>
                      <a:gd name="T3" fmla="*/ 16 h 672"/>
                      <a:gd name="T4" fmla="*/ 239 w 913"/>
                      <a:gd name="T5" fmla="*/ 42 h 672"/>
                      <a:gd name="T6" fmla="*/ 166 w 913"/>
                      <a:gd name="T7" fmla="*/ 77 h 672"/>
                      <a:gd name="T8" fmla="*/ 105 w 913"/>
                      <a:gd name="T9" fmla="*/ 123 h 672"/>
                      <a:gd name="T10" fmla="*/ 56 w 913"/>
                      <a:gd name="T11" fmla="*/ 176 h 672"/>
                      <a:gd name="T12" fmla="*/ 20 w 913"/>
                      <a:gd name="T13" fmla="*/ 235 h 672"/>
                      <a:gd name="T14" fmla="*/ 2 w 913"/>
                      <a:gd name="T15" fmla="*/ 302 h 672"/>
                      <a:gd name="T16" fmla="*/ 2 w 913"/>
                      <a:gd name="T17" fmla="*/ 370 h 672"/>
                      <a:gd name="T18" fmla="*/ 20 w 913"/>
                      <a:gd name="T19" fmla="*/ 437 h 672"/>
                      <a:gd name="T20" fmla="*/ 56 w 913"/>
                      <a:gd name="T21" fmla="*/ 496 h 672"/>
                      <a:gd name="T22" fmla="*/ 105 w 913"/>
                      <a:gd name="T23" fmla="*/ 549 h 672"/>
                      <a:gd name="T24" fmla="*/ 166 w 913"/>
                      <a:gd name="T25" fmla="*/ 595 h 672"/>
                      <a:gd name="T26" fmla="*/ 239 w 913"/>
                      <a:gd name="T27" fmla="*/ 632 h 672"/>
                      <a:gd name="T28" fmla="*/ 322 w 913"/>
                      <a:gd name="T29" fmla="*/ 656 h 672"/>
                      <a:gd name="T30" fmla="*/ 411 w 913"/>
                      <a:gd name="T31" fmla="*/ 670 h 672"/>
                      <a:gd name="T32" fmla="*/ 504 w 913"/>
                      <a:gd name="T33" fmla="*/ 670 h 672"/>
                      <a:gd name="T34" fmla="*/ 593 w 913"/>
                      <a:gd name="T35" fmla="*/ 656 h 672"/>
                      <a:gd name="T36" fmla="*/ 674 w 913"/>
                      <a:gd name="T37" fmla="*/ 632 h 672"/>
                      <a:gd name="T38" fmla="*/ 747 w 913"/>
                      <a:gd name="T39" fmla="*/ 595 h 672"/>
                      <a:gd name="T40" fmla="*/ 808 w 913"/>
                      <a:gd name="T41" fmla="*/ 549 h 672"/>
                      <a:gd name="T42" fmla="*/ 857 w 913"/>
                      <a:gd name="T43" fmla="*/ 496 h 672"/>
                      <a:gd name="T44" fmla="*/ 893 w 913"/>
                      <a:gd name="T45" fmla="*/ 437 h 672"/>
                      <a:gd name="T46" fmla="*/ 911 w 913"/>
                      <a:gd name="T47" fmla="*/ 370 h 672"/>
                      <a:gd name="T48" fmla="*/ 911 w 913"/>
                      <a:gd name="T49" fmla="*/ 302 h 672"/>
                      <a:gd name="T50" fmla="*/ 893 w 913"/>
                      <a:gd name="T51" fmla="*/ 235 h 672"/>
                      <a:gd name="T52" fmla="*/ 857 w 913"/>
                      <a:gd name="T53" fmla="*/ 176 h 672"/>
                      <a:gd name="T54" fmla="*/ 808 w 913"/>
                      <a:gd name="T55" fmla="*/ 123 h 672"/>
                      <a:gd name="T56" fmla="*/ 747 w 913"/>
                      <a:gd name="T57" fmla="*/ 77 h 672"/>
                      <a:gd name="T58" fmla="*/ 674 w 913"/>
                      <a:gd name="T59" fmla="*/ 42 h 672"/>
                      <a:gd name="T60" fmla="*/ 593 w 913"/>
                      <a:gd name="T61" fmla="*/ 16 h 672"/>
                      <a:gd name="T62" fmla="*/ 504 w 913"/>
                      <a:gd name="T63" fmla="*/ 2 h 672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913"/>
                      <a:gd name="T97" fmla="*/ 0 h 672"/>
                      <a:gd name="T98" fmla="*/ 913 w 913"/>
                      <a:gd name="T99" fmla="*/ 672 h 672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913" h="672">
                        <a:moveTo>
                          <a:pt x="457" y="0"/>
                        </a:moveTo>
                        <a:lnTo>
                          <a:pt x="411" y="2"/>
                        </a:lnTo>
                        <a:lnTo>
                          <a:pt x="366" y="6"/>
                        </a:lnTo>
                        <a:lnTo>
                          <a:pt x="322" y="16"/>
                        </a:lnTo>
                        <a:lnTo>
                          <a:pt x="279" y="26"/>
                        </a:lnTo>
                        <a:lnTo>
                          <a:pt x="239" y="42"/>
                        </a:lnTo>
                        <a:lnTo>
                          <a:pt x="202" y="58"/>
                        </a:lnTo>
                        <a:lnTo>
                          <a:pt x="166" y="77"/>
                        </a:lnTo>
                        <a:lnTo>
                          <a:pt x="135" y="99"/>
                        </a:lnTo>
                        <a:lnTo>
                          <a:pt x="105" y="123"/>
                        </a:lnTo>
                        <a:lnTo>
                          <a:pt x="79" y="148"/>
                        </a:lnTo>
                        <a:lnTo>
                          <a:pt x="56" y="176"/>
                        </a:lnTo>
                        <a:lnTo>
                          <a:pt x="36" y="206"/>
                        </a:lnTo>
                        <a:lnTo>
                          <a:pt x="20" y="235"/>
                        </a:lnTo>
                        <a:lnTo>
                          <a:pt x="10" y="269"/>
                        </a:lnTo>
                        <a:lnTo>
                          <a:pt x="2" y="302"/>
                        </a:lnTo>
                        <a:lnTo>
                          <a:pt x="0" y="336"/>
                        </a:lnTo>
                        <a:lnTo>
                          <a:pt x="2" y="370"/>
                        </a:lnTo>
                        <a:lnTo>
                          <a:pt x="10" y="403"/>
                        </a:lnTo>
                        <a:lnTo>
                          <a:pt x="20" y="437"/>
                        </a:lnTo>
                        <a:lnTo>
                          <a:pt x="36" y="466"/>
                        </a:lnTo>
                        <a:lnTo>
                          <a:pt x="56" y="496"/>
                        </a:lnTo>
                        <a:lnTo>
                          <a:pt x="79" y="524"/>
                        </a:lnTo>
                        <a:lnTo>
                          <a:pt x="105" y="549"/>
                        </a:lnTo>
                        <a:lnTo>
                          <a:pt x="135" y="573"/>
                        </a:lnTo>
                        <a:lnTo>
                          <a:pt x="166" y="595"/>
                        </a:lnTo>
                        <a:lnTo>
                          <a:pt x="202" y="614"/>
                        </a:lnTo>
                        <a:lnTo>
                          <a:pt x="239" y="632"/>
                        </a:lnTo>
                        <a:lnTo>
                          <a:pt x="279" y="646"/>
                        </a:lnTo>
                        <a:lnTo>
                          <a:pt x="322" y="656"/>
                        </a:lnTo>
                        <a:lnTo>
                          <a:pt x="366" y="666"/>
                        </a:lnTo>
                        <a:lnTo>
                          <a:pt x="411" y="670"/>
                        </a:lnTo>
                        <a:lnTo>
                          <a:pt x="457" y="672"/>
                        </a:lnTo>
                        <a:lnTo>
                          <a:pt x="504" y="670"/>
                        </a:lnTo>
                        <a:lnTo>
                          <a:pt x="549" y="666"/>
                        </a:lnTo>
                        <a:lnTo>
                          <a:pt x="593" y="656"/>
                        </a:lnTo>
                        <a:lnTo>
                          <a:pt x="634" y="646"/>
                        </a:lnTo>
                        <a:lnTo>
                          <a:pt x="674" y="632"/>
                        </a:lnTo>
                        <a:lnTo>
                          <a:pt x="711" y="614"/>
                        </a:lnTo>
                        <a:lnTo>
                          <a:pt x="747" y="595"/>
                        </a:lnTo>
                        <a:lnTo>
                          <a:pt x="780" y="573"/>
                        </a:lnTo>
                        <a:lnTo>
                          <a:pt x="808" y="549"/>
                        </a:lnTo>
                        <a:lnTo>
                          <a:pt x="836" y="524"/>
                        </a:lnTo>
                        <a:lnTo>
                          <a:pt x="857" y="496"/>
                        </a:lnTo>
                        <a:lnTo>
                          <a:pt x="877" y="466"/>
                        </a:lnTo>
                        <a:lnTo>
                          <a:pt x="893" y="437"/>
                        </a:lnTo>
                        <a:lnTo>
                          <a:pt x="903" y="403"/>
                        </a:lnTo>
                        <a:lnTo>
                          <a:pt x="911" y="370"/>
                        </a:lnTo>
                        <a:lnTo>
                          <a:pt x="913" y="336"/>
                        </a:lnTo>
                        <a:lnTo>
                          <a:pt x="911" y="302"/>
                        </a:lnTo>
                        <a:lnTo>
                          <a:pt x="903" y="269"/>
                        </a:lnTo>
                        <a:lnTo>
                          <a:pt x="893" y="235"/>
                        </a:lnTo>
                        <a:lnTo>
                          <a:pt x="877" y="206"/>
                        </a:lnTo>
                        <a:lnTo>
                          <a:pt x="857" y="176"/>
                        </a:lnTo>
                        <a:lnTo>
                          <a:pt x="836" y="148"/>
                        </a:lnTo>
                        <a:lnTo>
                          <a:pt x="808" y="123"/>
                        </a:lnTo>
                        <a:lnTo>
                          <a:pt x="780" y="99"/>
                        </a:lnTo>
                        <a:lnTo>
                          <a:pt x="747" y="77"/>
                        </a:lnTo>
                        <a:lnTo>
                          <a:pt x="711" y="58"/>
                        </a:lnTo>
                        <a:lnTo>
                          <a:pt x="674" y="42"/>
                        </a:lnTo>
                        <a:lnTo>
                          <a:pt x="634" y="26"/>
                        </a:lnTo>
                        <a:lnTo>
                          <a:pt x="593" y="16"/>
                        </a:lnTo>
                        <a:lnTo>
                          <a:pt x="549" y="6"/>
                        </a:lnTo>
                        <a:lnTo>
                          <a:pt x="504" y="2"/>
                        </a:lnTo>
                        <a:lnTo>
                          <a:pt x="457" y="0"/>
                        </a:lnTo>
                        <a:close/>
                      </a:path>
                    </a:pathLst>
                  </a:custGeom>
                  <a:solidFill>
                    <a:srgbClr val="99D7D7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/>
                  </a:p>
                </p:txBody>
              </p:sp>
              <p:sp>
                <p:nvSpPr>
                  <p:cNvPr id="602" name="Oval 80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16"/>
                    <a:ext cx="915" cy="674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3" name="Rectangle 81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16"/>
                    <a:ext cx="917" cy="4"/>
                  </a:xfrm>
                  <a:prstGeom prst="rect">
                    <a:avLst/>
                  </a:prstGeom>
                  <a:solidFill>
                    <a:srgbClr val="00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4" name="Rectangle 81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0"/>
                    <a:ext cx="917" cy="4"/>
                  </a:xfrm>
                  <a:prstGeom prst="rect">
                    <a:avLst/>
                  </a:prstGeom>
                  <a:solidFill>
                    <a:srgbClr val="06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5" name="Rectangle 81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24"/>
                    <a:ext cx="917" cy="6"/>
                  </a:xfrm>
                  <a:prstGeom prst="rect">
                    <a:avLst/>
                  </a:prstGeom>
                  <a:solidFill>
                    <a:srgbClr val="09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6" name="Rectangle 81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0"/>
                    <a:ext cx="917" cy="4"/>
                  </a:xfrm>
                  <a:prstGeom prst="rect">
                    <a:avLst/>
                  </a:prstGeom>
                  <a:solidFill>
                    <a:srgbClr val="0A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7" name="Rectangle 81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4"/>
                    <a:ext cx="917" cy="4"/>
                  </a:xfrm>
                  <a:prstGeom prst="rect">
                    <a:avLst/>
                  </a:prstGeom>
                  <a:solidFill>
                    <a:srgbClr val="0C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8" name="Rectangle 81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38"/>
                    <a:ext cx="917" cy="4"/>
                  </a:xfrm>
                  <a:prstGeom prst="rect">
                    <a:avLst/>
                  </a:prstGeom>
                  <a:solidFill>
                    <a:srgbClr val="0E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09" name="Rectangle 81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2"/>
                    <a:ext cx="917" cy="6"/>
                  </a:xfrm>
                  <a:prstGeom prst="rect">
                    <a:avLst/>
                  </a:prstGeom>
                  <a:solidFill>
                    <a:srgbClr val="0F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0" name="Rectangle 81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48"/>
                    <a:ext cx="917" cy="4"/>
                  </a:xfrm>
                  <a:prstGeom prst="rect">
                    <a:avLst/>
                  </a:prstGeom>
                  <a:solidFill>
                    <a:srgbClr val="11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1" name="Rectangle 81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2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2" name="Rectangle 81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56"/>
                    <a:ext cx="917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3" name="Rectangle 82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0"/>
                    <a:ext cx="917" cy="4"/>
                  </a:xfrm>
                  <a:prstGeom prst="rect">
                    <a:avLst/>
                  </a:prstGeom>
                  <a:solidFill>
                    <a:srgbClr val="15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4" name="Rectangle 82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64"/>
                    <a:ext cx="917" cy="6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5" name="Rectangle 82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0"/>
                    <a:ext cx="917" cy="4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6" name="Rectangle 82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4"/>
                    <a:ext cx="917" cy="4"/>
                  </a:xfrm>
                  <a:prstGeom prst="rect">
                    <a:avLst/>
                  </a:prstGeom>
                  <a:solidFill>
                    <a:srgbClr val="19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7" name="Rectangle 82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78"/>
                    <a:ext cx="917" cy="3"/>
                  </a:xfrm>
                  <a:prstGeom prst="rect">
                    <a:avLst/>
                  </a:prstGeom>
                  <a:solidFill>
                    <a:srgbClr val="1A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8" name="Rectangle 82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1"/>
                    <a:ext cx="917" cy="6"/>
                  </a:xfrm>
                  <a:prstGeom prst="rect">
                    <a:avLst/>
                  </a:prstGeom>
                  <a:solidFill>
                    <a:srgbClr val="1B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19" name="Rectangle 82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87"/>
                    <a:ext cx="917" cy="4"/>
                  </a:xfrm>
                  <a:prstGeom prst="rect">
                    <a:avLst/>
                  </a:prstGeom>
                  <a:solidFill>
                    <a:srgbClr val="1D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0" name="Rectangle 82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1"/>
                    <a:ext cx="917" cy="4"/>
                  </a:xfrm>
                  <a:prstGeom prst="rect">
                    <a:avLst/>
                  </a:prstGeom>
                  <a:solidFill>
                    <a:srgbClr val="1E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1" name="Rectangle 82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5"/>
                    <a:ext cx="917" cy="4"/>
                  </a:xfrm>
                  <a:prstGeom prst="rect">
                    <a:avLst/>
                  </a:prstGeom>
                  <a:solidFill>
                    <a:srgbClr val="1F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2" name="Rectangle 82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299"/>
                    <a:ext cx="917" cy="4"/>
                  </a:xfrm>
                  <a:prstGeom prst="rect">
                    <a:avLst/>
                  </a:prstGeom>
                  <a:solidFill>
                    <a:srgbClr val="20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3" name="Rectangle 83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3"/>
                    <a:ext cx="917" cy="6"/>
                  </a:xfrm>
                  <a:prstGeom prst="rect">
                    <a:avLst/>
                  </a:prstGeom>
                  <a:solidFill>
                    <a:srgbClr val="22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4" name="Rectangle 83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09"/>
                    <a:ext cx="917" cy="4"/>
                  </a:xfrm>
                  <a:prstGeom prst="rect">
                    <a:avLst/>
                  </a:prstGeom>
                  <a:solidFill>
                    <a:srgbClr val="23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5" name="Rectangle 83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3"/>
                    <a:ext cx="917" cy="4"/>
                  </a:xfrm>
                  <a:prstGeom prst="rect">
                    <a:avLst/>
                  </a:prstGeom>
                  <a:solidFill>
                    <a:srgbClr val="24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6" name="Rectangle 83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17"/>
                    <a:ext cx="917" cy="4"/>
                  </a:xfrm>
                  <a:prstGeom prst="rect">
                    <a:avLst/>
                  </a:prstGeom>
                  <a:solidFill>
                    <a:srgbClr val="26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7" name="Rectangle 83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1"/>
                    <a:ext cx="917" cy="6"/>
                  </a:xfrm>
                  <a:prstGeom prst="rect">
                    <a:avLst/>
                  </a:prstGeom>
                  <a:solidFill>
                    <a:srgbClr val="27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8" name="Rectangle 83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27"/>
                    <a:ext cx="917" cy="4"/>
                  </a:xfrm>
                  <a:prstGeom prst="rect">
                    <a:avLst/>
                  </a:prstGeom>
                  <a:solidFill>
                    <a:srgbClr val="28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29" name="Rectangle 83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1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0" name="Rectangle 83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5"/>
                    <a:ext cx="917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1" name="Rectangle 83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39"/>
                    <a:ext cx="917" cy="4"/>
                  </a:xfrm>
                  <a:prstGeom prst="rect">
                    <a:avLst/>
                  </a:prstGeom>
                  <a:solidFill>
                    <a:srgbClr val="2C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2" name="Rectangle 83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3"/>
                    <a:ext cx="917" cy="6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3" name="Rectangle 84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49"/>
                    <a:ext cx="917" cy="4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4" name="Rectangle 84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3"/>
                    <a:ext cx="917" cy="3"/>
                  </a:xfrm>
                  <a:prstGeom prst="rect">
                    <a:avLst/>
                  </a:prstGeom>
                  <a:solidFill>
                    <a:srgbClr val="30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5" name="Rectangle 84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56"/>
                    <a:ext cx="917" cy="4"/>
                  </a:xfrm>
                  <a:prstGeom prst="rect">
                    <a:avLst/>
                  </a:prstGeom>
                  <a:solidFill>
                    <a:srgbClr val="31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6" name="Rectangle 84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0"/>
                    <a:ext cx="917" cy="6"/>
                  </a:xfrm>
                  <a:prstGeom prst="rect">
                    <a:avLst/>
                  </a:prstGeom>
                  <a:solidFill>
                    <a:srgbClr val="32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7" name="Rectangle 844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66"/>
                    <a:ext cx="917" cy="4"/>
                  </a:xfrm>
                  <a:prstGeom prst="rect">
                    <a:avLst/>
                  </a:prstGeom>
                  <a:solidFill>
                    <a:srgbClr val="34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8" name="Rectangle 845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0"/>
                    <a:ext cx="917" cy="4"/>
                  </a:xfrm>
                  <a:prstGeom prst="rect">
                    <a:avLst/>
                  </a:prstGeom>
                  <a:solidFill>
                    <a:srgbClr val="35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39" name="Rectangle 846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4"/>
                    <a:ext cx="917" cy="4"/>
                  </a:xfrm>
                  <a:prstGeom prst="rect">
                    <a:avLst/>
                  </a:prstGeom>
                  <a:solidFill>
                    <a:srgbClr val="36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40" name="Rectangle 847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78"/>
                    <a:ext cx="917" cy="4"/>
                  </a:xfrm>
                  <a:prstGeom prst="rect">
                    <a:avLst/>
                  </a:prstGeom>
                  <a:solidFill>
                    <a:srgbClr val="38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41" name="Rectangle 848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2"/>
                    <a:ext cx="917" cy="6"/>
                  </a:xfrm>
                  <a:prstGeom prst="rect">
                    <a:avLst/>
                  </a:prstGeom>
                  <a:solidFill>
                    <a:srgbClr val="39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42" name="Rectangle 849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88"/>
                    <a:ext cx="917" cy="4"/>
                  </a:xfrm>
                  <a:prstGeom prst="rect">
                    <a:avLst/>
                  </a:prstGeom>
                  <a:solidFill>
                    <a:srgbClr val="3A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43" name="Rectangle 850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2"/>
                    <a:ext cx="917" cy="4"/>
                  </a:xfrm>
                  <a:prstGeom prst="rect">
                    <a:avLst/>
                  </a:prstGeom>
                  <a:solidFill>
                    <a:srgbClr val="3C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44" name="Rectangle 851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396"/>
                    <a:ext cx="917" cy="4"/>
                  </a:xfrm>
                  <a:prstGeom prst="rect">
                    <a:avLst/>
                  </a:prstGeom>
                  <a:solidFill>
                    <a:srgbClr val="3D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45" name="Rectangle 852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0"/>
                    <a:ext cx="917" cy="4"/>
                  </a:xfrm>
                  <a:prstGeom prst="rect">
                    <a:avLst/>
                  </a:prstGeom>
                  <a:solidFill>
                    <a:srgbClr val="3E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646" name="Rectangle 853"/>
                  <p:cNvSpPr>
                    <a:spLocks noChangeArrowheads="1"/>
                  </p:cNvSpPr>
                  <p:nvPr/>
                </p:nvSpPr>
                <p:spPr bwMode="auto">
                  <a:xfrm>
                    <a:off x="3311" y="3404"/>
                    <a:ext cx="917" cy="6"/>
                  </a:xfrm>
                  <a:prstGeom prst="rect">
                    <a:avLst/>
                  </a:prstGeom>
                  <a:solidFill>
                    <a:srgbClr val="40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</p:grpSp>
            <p:sp>
              <p:nvSpPr>
                <p:cNvPr id="337" name="Rectangle 854"/>
                <p:cNvSpPr>
                  <a:spLocks noChangeArrowheads="1"/>
                </p:cNvSpPr>
                <p:nvPr/>
              </p:nvSpPr>
              <p:spPr bwMode="auto">
                <a:xfrm>
                  <a:off x="3311" y="3410"/>
                  <a:ext cx="917" cy="4"/>
                </a:xfrm>
                <a:prstGeom prst="rect">
                  <a:avLst/>
                </a:prstGeom>
                <a:solidFill>
                  <a:srgbClr val="41A6A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38" name="Rectangle 855"/>
                <p:cNvSpPr>
                  <a:spLocks noChangeArrowheads="1"/>
                </p:cNvSpPr>
                <p:nvPr/>
              </p:nvSpPr>
              <p:spPr bwMode="auto">
                <a:xfrm>
                  <a:off x="3311" y="3414"/>
                  <a:ext cx="917" cy="4"/>
                </a:xfrm>
                <a:prstGeom prst="rect">
                  <a:avLst/>
                </a:prstGeom>
                <a:solidFill>
                  <a:srgbClr val="42A6A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39" name="Rectangle 856"/>
                <p:cNvSpPr>
                  <a:spLocks noChangeArrowheads="1"/>
                </p:cNvSpPr>
                <p:nvPr/>
              </p:nvSpPr>
              <p:spPr bwMode="auto">
                <a:xfrm>
                  <a:off x="3311" y="3418"/>
                  <a:ext cx="917" cy="4"/>
                </a:xfrm>
                <a:prstGeom prst="rect">
                  <a:avLst/>
                </a:prstGeom>
                <a:solidFill>
                  <a:srgbClr val="44A7A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0" name="Rectangle 857"/>
                <p:cNvSpPr>
                  <a:spLocks noChangeArrowheads="1"/>
                </p:cNvSpPr>
                <p:nvPr/>
              </p:nvSpPr>
              <p:spPr bwMode="auto">
                <a:xfrm>
                  <a:off x="3311" y="3422"/>
                  <a:ext cx="917" cy="6"/>
                </a:xfrm>
                <a:prstGeom prst="rect">
                  <a:avLst/>
                </a:prstGeom>
                <a:solidFill>
                  <a:srgbClr val="45A7A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1" name="Rectangle 858"/>
                <p:cNvSpPr>
                  <a:spLocks noChangeArrowheads="1"/>
                </p:cNvSpPr>
                <p:nvPr/>
              </p:nvSpPr>
              <p:spPr bwMode="auto">
                <a:xfrm>
                  <a:off x="3311" y="3428"/>
                  <a:ext cx="917" cy="4"/>
                </a:xfrm>
                <a:prstGeom prst="rect">
                  <a:avLst/>
                </a:prstGeom>
                <a:solidFill>
                  <a:srgbClr val="46A8A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2" name="Rectangle 859"/>
                <p:cNvSpPr>
                  <a:spLocks noChangeArrowheads="1"/>
                </p:cNvSpPr>
                <p:nvPr/>
              </p:nvSpPr>
              <p:spPr bwMode="auto">
                <a:xfrm>
                  <a:off x="3311" y="3432"/>
                  <a:ext cx="917" cy="3"/>
                </a:xfrm>
                <a:prstGeom prst="rect">
                  <a:avLst/>
                </a:prstGeom>
                <a:solidFill>
                  <a:srgbClr val="48A8A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3" name="Rectangle 860"/>
                <p:cNvSpPr>
                  <a:spLocks noChangeArrowheads="1"/>
                </p:cNvSpPr>
                <p:nvPr/>
              </p:nvSpPr>
              <p:spPr bwMode="auto">
                <a:xfrm>
                  <a:off x="3311" y="3435"/>
                  <a:ext cx="917" cy="4"/>
                </a:xfrm>
                <a:prstGeom prst="rect">
                  <a:avLst/>
                </a:prstGeom>
                <a:solidFill>
                  <a:srgbClr val="49A9A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4" name="Rectangle 861"/>
                <p:cNvSpPr>
                  <a:spLocks noChangeArrowheads="1"/>
                </p:cNvSpPr>
                <p:nvPr/>
              </p:nvSpPr>
              <p:spPr bwMode="auto">
                <a:xfrm>
                  <a:off x="3311" y="3439"/>
                  <a:ext cx="917" cy="4"/>
                </a:xfrm>
                <a:prstGeom prst="rect">
                  <a:avLst/>
                </a:prstGeom>
                <a:solidFill>
                  <a:srgbClr val="4BAAA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5" name="Rectangle 862"/>
                <p:cNvSpPr>
                  <a:spLocks noChangeArrowheads="1"/>
                </p:cNvSpPr>
                <p:nvPr/>
              </p:nvSpPr>
              <p:spPr bwMode="auto">
                <a:xfrm>
                  <a:off x="3311" y="3443"/>
                  <a:ext cx="917" cy="6"/>
                </a:xfrm>
                <a:prstGeom prst="rect">
                  <a:avLst/>
                </a:prstGeom>
                <a:solidFill>
                  <a:srgbClr val="4CAAA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6" name="Rectangle 863"/>
                <p:cNvSpPr>
                  <a:spLocks noChangeArrowheads="1"/>
                </p:cNvSpPr>
                <p:nvPr/>
              </p:nvSpPr>
              <p:spPr bwMode="auto">
                <a:xfrm>
                  <a:off x="3311" y="3449"/>
                  <a:ext cx="917" cy="4"/>
                </a:xfrm>
                <a:prstGeom prst="rect">
                  <a:avLst/>
                </a:prstGeom>
                <a:solidFill>
                  <a:srgbClr val="4DABA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7" name="Rectangle 864"/>
                <p:cNvSpPr>
                  <a:spLocks noChangeArrowheads="1"/>
                </p:cNvSpPr>
                <p:nvPr/>
              </p:nvSpPr>
              <p:spPr bwMode="auto">
                <a:xfrm>
                  <a:off x="3311" y="3453"/>
                  <a:ext cx="917" cy="4"/>
                </a:xfrm>
                <a:prstGeom prst="rect">
                  <a:avLst/>
                </a:prstGeom>
                <a:solidFill>
                  <a:srgbClr val="4FABA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8" name="Rectangle 865"/>
                <p:cNvSpPr>
                  <a:spLocks noChangeArrowheads="1"/>
                </p:cNvSpPr>
                <p:nvPr/>
              </p:nvSpPr>
              <p:spPr bwMode="auto">
                <a:xfrm>
                  <a:off x="3311" y="3457"/>
                  <a:ext cx="917" cy="4"/>
                </a:xfrm>
                <a:prstGeom prst="rect">
                  <a:avLst/>
                </a:prstGeom>
                <a:solidFill>
                  <a:srgbClr val="50ACA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49" name="Rectangle 866"/>
                <p:cNvSpPr>
                  <a:spLocks noChangeArrowheads="1"/>
                </p:cNvSpPr>
                <p:nvPr/>
              </p:nvSpPr>
              <p:spPr bwMode="auto">
                <a:xfrm>
                  <a:off x="3311" y="3461"/>
                  <a:ext cx="917" cy="6"/>
                </a:xfrm>
                <a:prstGeom prst="rect">
                  <a:avLst/>
                </a:prstGeom>
                <a:solidFill>
                  <a:srgbClr val="51ACA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0" name="Rectangle 867"/>
                <p:cNvSpPr>
                  <a:spLocks noChangeArrowheads="1"/>
                </p:cNvSpPr>
                <p:nvPr/>
              </p:nvSpPr>
              <p:spPr bwMode="auto">
                <a:xfrm>
                  <a:off x="3311" y="3467"/>
                  <a:ext cx="917" cy="4"/>
                </a:xfrm>
                <a:prstGeom prst="rect">
                  <a:avLst/>
                </a:prstGeom>
                <a:solidFill>
                  <a:srgbClr val="53ADA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1" name="Rectangle 868"/>
                <p:cNvSpPr>
                  <a:spLocks noChangeArrowheads="1"/>
                </p:cNvSpPr>
                <p:nvPr/>
              </p:nvSpPr>
              <p:spPr bwMode="auto">
                <a:xfrm>
                  <a:off x="3311" y="3471"/>
                  <a:ext cx="917" cy="4"/>
                </a:xfrm>
                <a:prstGeom prst="rect">
                  <a:avLst/>
                </a:prstGeom>
                <a:solidFill>
                  <a:srgbClr val="54AEA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2" name="Rectangle 869"/>
                <p:cNvSpPr>
                  <a:spLocks noChangeArrowheads="1"/>
                </p:cNvSpPr>
                <p:nvPr/>
              </p:nvSpPr>
              <p:spPr bwMode="auto">
                <a:xfrm>
                  <a:off x="3311" y="3475"/>
                  <a:ext cx="917" cy="4"/>
                </a:xfrm>
                <a:prstGeom prst="rect">
                  <a:avLst/>
                </a:prstGeom>
                <a:solidFill>
                  <a:srgbClr val="55AEA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3" name="Rectangle 870"/>
                <p:cNvSpPr>
                  <a:spLocks noChangeArrowheads="1"/>
                </p:cNvSpPr>
                <p:nvPr/>
              </p:nvSpPr>
              <p:spPr bwMode="auto">
                <a:xfrm>
                  <a:off x="3311" y="3479"/>
                  <a:ext cx="917" cy="4"/>
                </a:xfrm>
                <a:prstGeom prst="rect">
                  <a:avLst/>
                </a:prstGeom>
                <a:solidFill>
                  <a:srgbClr val="57AFA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4" name="Rectangle 871"/>
                <p:cNvSpPr>
                  <a:spLocks noChangeArrowheads="1"/>
                </p:cNvSpPr>
                <p:nvPr/>
              </p:nvSpPr>
              <p:spPr bwMode="auto">
                <a:xfrm>
                  <a:off x="3311" y="3483"/>
                  <a:ext cx="917" cy="6"/>
                </a:xfrm>
                <a:prstGeom prst="rect">
                  <a:avLst/>
                </a:prstGeom>
                <a:solidFill>
                  <a:srgbClr val="58B0B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5" name="Rectangle 872"/>
                <p:cNvSpPr>
                  <a:spLocks noChangeArrowheads="1"/>
                </p:cNvSpPr>
                <p:nvPr/>
              </p:nvSpPr>
              <p:spPr bwMode="auto">
                <a:xfrm>
                  <a:off x="3311" y="3489"/>
                  <a:ext cx="917" cy="4"/>
                </a:xfrm>
                <a:prstGeom prst="rect">
                  <a:avLst/>
                </a:prstGeom>
                <a:solidFill>
                  <a:srgbClr val="59B0B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6" name="Rectangle 873"/>
                <p:cNvSpPr>
                  <a:spLocks noChangeArrowheads="1"/>
                </p:cNvSpPr>
                <p:nvPr/>
              </p:nvSpPr>
              <p:spPr bwMode="auto">
                <a:xfrm>
                  <a:off x="3311" y="3493"/>
                  <a:ext cx="917" cy="4"/>
                </a:xfrm>
                <a:prstGeom prst="rect">
                  <a:avLst/>
                </a:prstGeom>
                <a:solidFill>
                  <a:srgbClr val="5BB1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7" name="Rectangle 874"/>
                <p:cNvSpPr>
                  <a:spLocks noChangeArrowheads="1"/>
                </p:cNvSpPr>
                <p:nvPr/>
              </p:nvSpPr>
              <p:spPr bwMode="auto">
                <a:xfrm>
                  <a:off x="3311" y="3497"/>
                  <a:ext cx="917" cy="4"/>
                </a:xfrm>
                <a:prstGeom prst="rect">
                  <a:avLst/>
                </a:prstGeom>
                <a:solidFill>
                  <a:srgbClr val="5CB2B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8" name="Rectangle 875"/>
                <p:cNvSpPr>
                  <a:spLocks noChangeArrowheads="1"/>
                </p:cNvSpPr>
                <p:nvPr/>
              </p:nvSpPr>
              <p:spPr bwMode="auto">
                <a:xfrm>
                  <a:off x="3311" y="3501"/>
                  <a:ext cx="917" cy="6"/>
                </a:xfrm>
                <a:prstGeom prst="rect">
                  <a:avLst/>
                </a:prstGeom>
                <a:solidFill>
                  <a:srgbClr val="5DB2B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59" name="Rectangle 876"/>
                <p:cNvSpPr>
                  <a:spLocks noChangeArrowheads="1"/>
                </p:cNvSpPr>
                <p:nvPr/>
              </p:nvSpPr>
              <p:spPr bwMode="auto">
                <a:xfrm>
                  <a:off x="3311" y="3507"/>
                  <a:ext cx="917" cy="3"/>
                </a:xfrm>
                <a:prstGeom prst="rect">
                  <a:avLst/>
                </a:prstGeom>
                <a:solidFill>
                  <a:srgbClr val="5FB3B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0" name="Rectangle 877"/>
                <p:cNvSpPr>
                  <a:spLocks noChangeArrowheads="1"/>
                </p:cNvSpPr>
                <p:nvPr/>
              </p:nvSpPr>
              <p:spPr bwMode="auto">
                <a:xfrm>
                  <a:off x="3311" y="3510"/>
                  <a:ext cx="917" cy="4"/>
                </a:xfrm>
                <a:prstGeom prst="rect">
                  <a:avLst/>
                </a:prstGeom>
                <a:solidFill>
                  <a:srgbClr val="60B4B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1" name="Rectangle 878"/>
                <p:cNvSpPr>
                  <a:spLocks noChangeArrowheads="1"/>
                </p:cNvSpPr>
                <p:nvPr/>
              </p:nvSpPr>
              <p:spPr bwMode="auto">
                <a:xfrm>
                  <a:off x="3311" y="3514"/>
                  <a:ext cx="917" cy="4"/>
                </a:xfrm>
                <a:prstGeom prst="rect">
                  <a:avLst/>
                </a:prstGeom>
                <a:solidFill>
                  <a:srgbClr val="61B4B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2" name="Rectangle 879"/>
                <p:cNvSpPr>
                  <a:spLocks noChangeArrowheads="1"/>
                </p:cNvSpPr>
                <p:nvPr/>
              </p:nvSpPr>
              <p:spPr bwMode="auto">
                <a:xfrm>
                  <a:off x="3311" y="3518"/>
                  <a:ext cx="917" cy="4"/>
                </a:xfrm>
                <a:prstGeom prst="rect">
                  <a:avLst/>
                </a:prstGeom>
                <a:solidFill>
                  <a:srgbClr val="62B5B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3" name="Rectangle 880"/>
                <p:cNvSpPr>
                  <a:spLocks noChangeArrowheads="1"/>
                </p:cNvSpPr>
                <p:nvPr/>
              </p:nvSpPr>
              <p:spPr bwMode="auto">
                <a:xfrm>
                  <a:off x="3311" y="3522"/>
                  <a:ext cx="917" cy="6"/>
                </a:xfrm>
                <a:prstGeom prst="rect">
                  <a:avLst/>
                </a:prstGeom>
                <a:solidFill>
                  <a:srgbClr val="64B6B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4" name="Rectangle 881"/>
                <p:cNvSpPr>
                  <a:spLocks noChangeArrowheads="1"/>
                </p:cNvSpPr>
                <p:nvPr/>
              </p:nvSpPr>
              <p:spPr bwMode="auto">
                <a:xfrm>
                  <a:off x="3311" y="3528"/>
                  <a:ext cx="917" cy="4"/>
                </a:xfrm>
                <a:prstGeom prst="rect">
                  <a:avLst/>
                </a:prstGeom>
                <a:solidFill>
                  <a:srgbClr val="65B6B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5" name="Rectangle 882"/>
                <p:cNvSpPr>
                  <a:spLocks noChangeArrowheads="1"/>
                </p:cNvSpPr>
                <p:nvPr/>
              </p:nvSpPr>
              <p:spPr bwMode="auto">
                <a:xfrm>
                  <a:off x="3311" y="3532"/>
                  <a:ext cx="917" cy="4"/>
                </a:xfrm>
                <a:prstGeom prst="rect">
                  <a:avLst/>
                </a:prstGeom>
                <a:solidFill>
                  <a:srgbClr val="66B7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6" name="Rectangle 883"/>
                <p:cNvSpPr>
                  <a:spLocks noChangeArrowheads="1"/>
                </p:cNvSpPr>
                <p:nvPr/>
              </p:nvSpPr>
              <p:spPr bwMode="auto">
                <a:xfrm>
                  <a:off x="3311" y="3536"/>
                  <a:ext cx="917" cy="4"/>
                </a:xfrm>
                <a:prstGeom prst="rect">
                  <a:avLst/>
                </a:prstGeom>
                <a:solidFill>
                  <a:srgbClr val="68B8B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7" name="Rectangle 884"/>
                <p:cNvSpPr>
                  <a:spLocks noChangeArrowheads="1"/>
                </p:cNvSpPr>
                <p:nvPr/>
              </p:nvSpPr>
              <p:spPr bwMode="auto">
                <a:xfrm>
                  <a:off x="3311" y="3540"/>
                  <a:ext cx="917" cy="6"/>
                </a:xfrm>
                <a:prstGeom prst="rect">
                  <a:avLst/>
                </a:prstGeom>
                <a:solidFill>
                  <a:srgbClr val="68B8B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8" name="Rectangle 885"/>
                <p:cNvSpPr>
                  <a:spLocks noChangeArrowheads="1"/>
                </p:cNvSpPr>
                <p:nvPr/>
              </p:nvSpPr>
              <p:spPr bwMode="auto">
                <a:xfrm>
                  <a:off x="3311" y="3546"/>
                  <a:ext cx="917" cy="4"/>
                </a:xfrm>
                <a:prstGeom prst="rect">
                  <a:avLst/>
                </a:prstGeom>
                <a:solidFill>
                  <a:srgbClr val="6AB9B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69" name="Rectangle 886"/>
                <p:cNvSpPr>
                  <a:spLocks noChangeArrowheads="1"/>
                </p:cNvSpPr>
                <p:nvPr/>
              </p:nvSpPr>
              <p:spPr bwMode="auto">
                <a:xfrm>
                  <a:off x="3311" y="3550"/>
                  <a:ext cx="917" cy="4"/>
                </a:xfrm>
                <a:prstGeom prst="rect">
                  <a:avLst/>
                </a:prstGeom>
                <a:solidFill>
                  <a:srgbClr val="6BBAB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0" name="Rectangle 887"/>
                <p:cNvSpPr>
                  <a:spLocks noChangeArrowheads="1"/>
                </p:cNvSpPr>
                <p:nvPr/>
              </p:nvSpPr>
              <p:spPr bwMode="auto">
                <a:xfrm>
                  <a:off x="3311" y="3554"/>
                  <a:ext cx="917" cy="4"/>
                </a:xfrm>
                <a:prstGeom prst="rect">
                  <a:avLst/>
                </a:prstGeom>
                <a:solidFill>
                  <a:srgbClr val="6CBAB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1" name="Rectangle 888"/>
                <p:cNvSpPr>
                  <a:spLocks noChangeArrowheads="1"/>
                </p:cNvSpPr>
                <p:nvPr/>
              </p:nvSpPr>
              <p:spPr bwMode="auto">
                <a:xfrm>
                  <a:off x="3311" y="3558"/>
                  <a:ext cx="917" cy="4"/>
                </a:xfrm>
                <a:prstGeom prst="rect">
                  <a:avLst/>
                </a:prstGeom>
                <a:solidFill>
                  <a:srgbClr val="6DBBB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2" name="Rectangle 889"/>
                <p:cNvSpPr>
                  <a:spLocks noChangeArrowheads="1"/>
                </p:cNvSpPr>
                <p:nvPr/>
              </p:nvSpPr>
              <p:spPr bwMode="auto">
                <a:xfrm>
                  <a:off x="3311" y="3562"/>
                  <a:ext cx="917" cy="6"/>
                </a:xfrm>
                <a:prstGeom prst="rect">
                  <a:avLst/>
                </a:prstGeom>
                <a:solidFill>
                  <a:srgbClr val="6FBCB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3" name="Rectangle 890"/>
                <p:cNvSpPr>
                  <a:spLocks noChangeArrowheads="1"/>
                </p:cNvSpPr>
                <p:nvPr/>
              </p:nvSpPr>
              <p:spPr bwMode="auto">
                <a:xfrm>
                  <a:off x="3311" y="3568"/>
                  <a:ext cx="917" cy="4"/>
                </a:xfrm>
                <a:prstGeom prst="rect">
                  <a:avLst/>
                </a:prstGeom>
                <a:solidFill>
                  <a:srgbClr val="70BCB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4" name="Rectangle 891"/>
                <p:cNvSpPr>
                  <a:spLocks noChangeArrowheads="1"/>
                </p:cNvSpPr>
                <p:nvPr/>
              </p:nvSpPr>
              <p:spPr bwMode="auto">
                <a:xfrm>
                  <a:off x="3311" y="3572"/>
                  <a:ext cx="917" cy="4"/>
                </a:xfrm>
                <a:prstGeom prst="rect">
                  <a:avLst/>
                </a:prstGeom>
                <a:solidFill>
                  <a:srgbClr val="71BDB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5" name="Rectangle 892"/>
                <p:cNvSpPr>
                  <a:spLocks noChangeArrowheads="1"/>
                </p:cNvSpPr>
                <p:nvPr/>
              </p:nvSpPr>
              <p:spPr bwMode="auto">
                <a:xfrm>
                  <a:off x="3311" y="3576"/>
                  <a:ext cx="917" cy="4"/>
                </a:xfrm>
                <a:prstGeom prst="rect">
                  <a:avLst/>
                </a:prstGeom>
                <a:solidFill>
                  <a:srgbClr val="72BEB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6" name="Rectangle 893"/>
                <p:cNvSpPr>
                  <a:spLocks noChangeArrowheads="1"/>
                </p:cNvSpPr>
                <p:nvPr/>
              </p:nvSpPr>
              <p:spPr bwMode="auto">
                <a:xfrm>
                  <a:off x="3311" y="3580"/>
                  <a:ext cx="917" cy="6"/>
                </a:xfrm>
                <a:prstGeom prst="rect">
                  <a:avLst/>
                </a:prstGeom>
                <a:solidFill>
                  <a:srgbClr val="73BEB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7" name="Rectangle 894"/>
                <p:cNvSpPr>
                  <a:spLocks noChangeArrowheads="1"/>
                </p:cNvSpPr>
                <p:nvPr/>
              </p:nvSpPr>
              <p:spPr bwMode="auto">
                <a:xfrm>
                  <a:off x="3311" y="3586"/>
                  <a:ext cx="917" cy="3"/>
                </a:xfrm>
                <a:prstGeom prst="rect">
                  <a:avLst/>
                </a:prstGeom>
                <a:solidFill>
                  <a:srgbClr val="74BFB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8" name="Rectangle 895"/>
                <p:cNvSpPr>
                  <a:spLocks noChangeArrowheads="1"/>
                </p:cNvSpPr>
                <p:nvPr/>
              </p:nvSpPr>
              <p:spPr bwMode="auto">
                <a:xfrm>
                  <a:off x="3311" y="3589"/>
                  <a:ext cx="917" cy="4"/>
                </a:xfrm>
                <a:prstGeom prst="rect">
                  <a:avLst/>
                </a:prstGeom>
                <a:solidFill>
                  <a:srgbClr val="75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79" name="Rectangle 896"/>
                <p:cNvSpPr>
                  <a:spLocks noChangeArrowheads="1"/>
                </p:cNvSpPr>
                <p:nvPr/>
              </p:nvSpPr>
              <p:spPr bwMode="auto">
                <a:xfrm>
                  <a:off x="3311" y="3593"/>
                  <a:ext cx="917" cy="4"/>
                </a:xfrm>
                <a:prstGeom prst="rect">
                  <a:avLst/>
                </a:prstGeom>
                <a:solidFill>
                  <a:srgbClr val="76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0" name="Rectangle 897"/>
                <p:cNvSpPr>
                  <a:spLocks noChangeArrowheads="1"/>
                </p:cNvSpPr>
                <p:nvPr/>
              </p:nvSpPr>
              <p:spPr bwMode="auto">
                <a:xfrm>
                  <a:off x="3311" y="3597"/>
                  <a:ext cx="917" cy="4"/>
                </a:xfrm>
                <a:prstGeom prst="rect">
                  <a:avLst/>
                </a:prstGeom>
                <a:solidFill>
                  <a:srgbClr val="77C1C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1" name="Rectangle 898"/>
                <p:cNvSpPr>
                  <a:spLocks noChangeArrowheads="1"/>
                </p:cNvSpPr>
                <p:nvPr/>
              </p:nvSpPr>
              <p:spPr bwMode="auto">
                <a:xfrm>
                  <a:off x="3311" y="3601"/>
                  <a:ext cx="917" cy="6"/>
                </a:xfrm>
                <a:prstGeom prst="rect">
                  <a:avLst/>
                </a:prstGeom>
                <a:solidFill>
                  <a:srgbClr val="79C2C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2" name="Rectangle 899"/>
                <p:cNvSpPr>
                  <a:spLocks noChangeArrowheads="1"/>
                </p:cNvSpPr>
                <p:nvPr/>
              </p:nvSpPr>
              <p:spPr bwMode="auto">
                <a:xfrm>
                  <a:off x="3311" y="3607"/>
                  <a:ext cx="917" cy="4"/>
                </a:xfrm>
                <a:prstGeom prst="rect">
                  <a:avLst/>
                </a:prstGeom>
                <a:solidFill>
                  <a:srgbClr val="79C2C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3" name="Rectangle 900"/>
                <p:cNvSpPr>
                  <a:spLocks noChangeArrowheads="1"/>
                </p:cNvSpPr>
                <p:nvPr/>
              </p:nvSpPr>
              <p:spPr bwMode="auto">
                <a:xfrm>
                  <a:off x="3311" y="3611"/>
                  <a:ext cx="917" cy="4"/>
                </a:xfrm>
                <a:prstGeom prst="rect">
                  <a:avLst/>
                </a:prstGeom>
                <a:solidFill>
                  <a:srgbClr val="7AC3C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4" name="Rectangle 901"/>
                <p:cNvSpPr>
                  <a:spLocks noChangeArrowheads="1"/>
                </p:cNvSpPr>
                <p:nvPr/>
              </p:nvSpPr>
              <p:spPr bwMode="auto">
                <a:xfrm>
                  <a:off x="3311" y="3615"/>
                  <a:ext cx="917" cy="4"/>
                </a:xfrm>
                <a:prstGeom prst="rect">
                  <a:avLst/>
                </a:prstGeom>
                <a:solidFill>
                  <a:srgbClr val="7BC3C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5" name="Rectangle 902"/>
                <p:cNvSpPr>
                  <a:spLocks noChangeArrowheads="1"/>
                </p:cNvSpPr>
                <p:nvPr/>
              </p:nvSpPr>
              <p:spPr bwMode="auto">
                <a:xfrm>
                  <a:off x="3311" y="3619"/>
                  <a:ext cx="917" cy="6"/>
                </a:xfrm>
                <a:prstGeom prst="rect">
                  <a:avLst/>
                </a:prstGeom>
                <a:solidFill>
                  <a:srgbClr val="7CC4C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6" name="Rectangle 903"/>
                <p:cNvSpPr>
                  <a:spLocks noChangeArrowheads="1"/>
                </p:cNvSpPr>
                <p:nvPr/>
              </p:nvSpPr>
              <p:spPr bwMode="auto">
                <a:xfrm>
                  <a:off x="3311" y="3625"/>
                  <a:ext cx="917" cy="4"/>
                </a:xfrm>
                <a:prstGeom prst="rect">
                  <a:avLst/>
                </a:prstGeom>
                <a:solidFill>
                  <a:srgbClr val="7DC4C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7" name="Rectangle 904"/>
                <p:cNvSpPr>
                  <a:spLocks noChangeArrowheads="1"/>
                </p:cNvSpPr>
                <p:nvPr/>
              </p:nvSpPr>
              <p:spPr bwMode="auto">
                <a:xfrm>
                  <a:off x="3311" y="3629"/>
                  <a:ext cx="917" cy="4"/>
                </a:xfrm>
                <a:prstGeom prst="rect">
                  <a:avLst/>
                </a:prstGeom>
                <a:solidFill>
                  <a:srgbClr val="7EC5C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8" name="Rectangle 905"/>
                <p:cNvSpPr>
                  <a:spLocks noChangeArrowheads="1"/>
                </p:cNvSpPr>
                <p:nvPr/>
              </p:nvSpPr>
              <p:spPr bwMode="auto">
                <a:xfrm>
                  <a:off x="3311" y="3633"/>
                  <a:ext cx="917" cy="4"/>
                </a:xfrm>
                <a:prstGeom prst="rect">
                  <a:avLst/>
                </a:prstGeom>
                <a:solidFill>
                  <a:srgbClr val="7FC6C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89" name="Rectangle 906"/>
                <p:cNvSpPr>
                  <a:spLocks noChangeArrowheads="1"/>
                </p:cNvSpPr>
                <p:nvPr/>
              </p:nvSpPr>
              <p:spPr bwMode="auto">
                <a:xfrm>
                  <a:off x="3311" y="3637"/>
                  <a:ext cx="917" cy="4"/>
                </a:xfrm>
                <a:prstGeom prst="rect">
                  <a:avLst/>
                </a:prstGeom>
                <a:solidFill>
                  <a:srgbClr val="80C6C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0" name="Rectangle 907"/>
                <p:cNvSpPr>
                  <a:spLocks noChangeArrowheads="1"/>
                </p:cNvSpPr>
                <p:nvPr/>
              </p:nvSpPr>
              <p:spPr bwMode="auto">
                <a:xfrm>
                  <a:off x="3311" y="3641"/>
                  <a:ext cx="917" cy="6"/>
                </a:xfrm>
                <a:prstGeom prst="rect">
                  <a:avLst/>
                </a:prstGeom>
                <a:solidFill>
                  <a:srgbClr val="81C7C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1" name="Rectangle 908"/>
                <p:cNvSpPr>
                  <a:spLocks noChangeArrowheads="1"/>
                </p:cNvSpPr>
                <p:nvPr/>
              </p:nvSpPr>
              <p:spPr bwMode="auto">
                <a:xfrm>
                  <a:off x="3311" y="3647"/>
                  <a:ext cx="917" cy="4"/>
                </a:xfrm>
                <a:prstGeom prst="rect">
                  <a:avLst/>
                </a:prstGeom>
                <a:solidFill>
                  <a:srgbClr val="81C7C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2" name="Rectangle 909"/>
                <p:cNvSpPr>
                  <a:spLocks noChangeArrowheads="1"/>
                </p:cNvSpPr>
                <p:nvPr/>
              </p:nvSpPr>
              <p:spPr bwMode="auto">
                <a:xfrm>
                  <a:off x="3311" y="3651"/>
                  <a:ext cx="917" cy="4"/>
                </a:xfrm>
                <a:prstGeom prst="rect">
                  <a:avLst/>
                </a:prstGeom>
                <a:solidFill>
                  <a:srgbClr val="82C8C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3" name="Rectangle 910"/>
                <p:cNvSpPr>
                  <a:spLocks noChangeArrowheads="1"/>
                </p:cNvSpPr>
                <p:nvPr/>
              </p:nvSpPr>
              <p:spPr bwMode="auto">
                <a:xfrm>
                  <a:off x="3311" y="3655"/>
                  <a:ext cx="917" cy="4"/>
                </a:xfrm>
                <a:prstGeom prst="rect">
                  <a:avLst/>
                </a:prstGeom>
                <a:solidFill>
                  <a:srgbClr val="83C8C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4" name="Rectangle 911"/>
                <p:cNvSpPr>
                  <a:spLocks noChangeArrowheads="1"/>
                </p:cNvSpPr>
                <p:nvPr/>
              </p:nvSpPr>
              <p:spPr bwMode="auto">
                <a:xfrm>
                  <a:off x="3311" y="3659"/>
                  <a:ext cx="917" cy="5"/>
                </a:xfrm>
                <a:prstGeom prst="rect">
                  <a:avLst/>
                </a:prstGeom>
                <a:solidFill>
                  <a:srgbClr val="84C9C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5" name="Rectangle 912"/>
                <p:cNvSpPr>
                  <a:spLocks noChangeArrowheads="1"/>
                </p:cNvSpPr>
                <p:nvPr/>
              </p:nvSpPr>
              <p:spPr bwMode="auto">
                <a:xfrm>
                  <a:off x="3311" y="3664"/>
                  <a:ext cx="917" cy="4"/>
                </a:xfrm>
                <a:prstGeom prst="rect">
                  <a:avLst/>
                </a:prstGeom>
                <a:solidFill>
                  <a:srgbClr val="85C9C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6" name="Rectangle 913"/>
                <p:cNvSpPr>
                  <a:spLocks noChangeArrowheads="1"/>
                </p:cNvSpPr>
                <p:nvPr/>
              </p:nvSpPr>
              <p:spPr bwMode="auto">
                <a:xfrm>
                  <a:off x="3311" y="3668"/>
                  <a:ext cx="917" cy="4"/>
                </a:xfrm>
                <a:prstGeom prst="rect">
                  <a:avLst/>
                </a:prstGeom>
                <a:solidFill>
                  <a:srgbClr val="86CAC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7" name="Rectangle 914"/>
                <p:cNvSpPr>
                  <a:spLocks noChangeArrowheads="1"/>
                </p:cNvSpPr>
                <p:nvPr/>
              </p:nvSpPr>
              <p:spPr bwMode="auto">
                <a:xfrm>
                  <a:off x="3311" y="3672"/>
                  <a:ext cx="917" cy="4"/>
                </a:xfrm>
                <a:prstGeom prst="rect">
                  <a:avLst/>
                </a:prstGeom>
                <a:solidFill>
                  <a:srgbClr val="86CAC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8" name="Rectangle 915"/>
                <p:cNvSpPr>
                  <a:spLocks noChangeArrowheads="1"/>
                </p:cNvSpPr>
                <p:nvPr/>
              </p:nvSpPr>
              <p:spPr bwMode="auto">
                <a:xfrm>
                  <a:off x="3311" y="3676"/>
                  <a:ext cx="917" cy="4"/>
                </a:xfrm>
                <a:prstGeom prst="rect">
                  <a:avLst/>
                </a:prstGeom>
                <a:solidFill>
                  <a:srgbClr val="87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399" name="Rectangle 916"/>
                <p:cNvSpPr>
                  <a:spLocks noChangeArrowheads="1"/>
                </p:cNvSpPr>
                <p:nvPr/>
              </p:nvSpPr>
              <p:spPr bwMode="auto">
                <a:xfrm>
                  <a:off x="3311" y="3680"/>
                  <a:ext cx="917" cy="6"/>
                </a:xfrm>
                <a:prstGeom prst="rect">
                  <a:avLst/>
                </a:prstGeom>
                <a:solidFill>
                  <a:srgbClr val="88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0" name="Rectangle 917"/>
                <p:cNvSpPr>
                  <a:spLocks noChangeArrowheads="1"/>
                </p:cNvSpPr>
                <p:nvPr/>
              </p:nvSpPr>
              <p:spPr bwMode="auto">
                <a:xfrm>
                  <a:off x="3311" y="3686"/>
                  <a:ext cx="917" cy="4"/>
                </a:xfrm>
                <a:prstGeom prst="rect">
                  <a:avLst/>
                </a:prstGeom>
                <a:solidFill>
                  <a:srgbClr val="88CCC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1" name="Rectangle 918"/>
                <p:cNvSpPr>
                  <a:spLocks noChangeArrowheads="1"/>
                </p:cNvSpPr>
                <p:nvPr/>
              </p:nvSpPr>
              <p:spPr bwMode="auto">
                <a:xfrm>
                  <a:off x="3311" y="3690"/>
                  <a:ext cx="917" cy="4"/>
                </a:xfrm>
                <a:prstGeom prst="rect">
                  <a:avLst/>
                </a:prstGeom>
                <a:solidFill>
                  <a:srgbClr val="89CCC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2" name="Rectangle 919"/>
                <p:cNvSpPr>
                  <a:spLocks noChangeArrowheads="1"/>
                </p:cNvSpPr>
                <p:nvPr/>
              </p:nvSpPr>
              <p:spPr bwMode="auto">
                <a:xfrm>
                  <a:off x="3311" y="3694"/>
                  <a:ext cx="917" cy="4"/>
                </a:xfrm>
                <a:prstGeom prst="rect">
                  <a:avLst/>
                </a:prstGeom>
                <a:solidFill>
                  <a:srgbClr val="8A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3" name="Rectangle 920"/>
                <p:cNvSpPr>
                  <a:spLocks noChangeArrowheads="1"/>
                </p:cNvSpPr>
                <p:nvPr/>
              </p:nvSpPr>
              <p:spPr bwMode="auto">
                <a:xfrm>
                  <a:off x="3311" y="3698"/>
                  <a:ext cx="917" cy="6"/>
                </a:xfrm>
                <a:prstGeom prst="rect">
                  <a:avLst/>
                </a:prstGeom>
                <a:solidFill>
                  <a:srgbClr val="8A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4" name="Rectangle 921"/>
                <p:cNvSpPr>
                  <a:spLocks noChangeArrowheads="1"/>
                </p:cNvSpPr>
                <p:nvPr/>
              </p:nvSpPr>
              <p:spPr bwMode="auto">
                <a:xfrm>
                  <a:off x="3311" y="3704"/>
                  <a:ext cx="917" cy="4"/>
                </a:xfrm>
                <a:prstGeom prst="rect">
                  <a:avLst/>
                </a:prstGeom>
                <a:solidFill>
                  <a:srgbClr val="8B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5" name="Rectangle 922"/>
                <p:cNvSpPr>
                  <a:spLocks noChangeArrowheads="1"/>
                </p:cNvSpPr>
                <p:nvPr/>
              </p:nvSpPr>
              <p:spPr bwMode="auto">
                <a:xfrm>
                  <a:off x="3311" y="3708"/>
                  <a:ext cx="917" cy="4"/>
                </a:xfrm>
                <a:prstGeom prst="rect">
                  <a:avLst/>
                </a:prstGeom>
                <a:solidFill>
                  <a:srgbClr val="8CCEC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6" name="Rectangle 923"/>
                <p:cNvSpPr>
                  <a:spLocks noChangeArrowheads="1"/>
                </p:cNvSpPr>
                <p:nvPr/>
              </p:nvSpPr>
              <p:spPr bwMode="auto">
                <a:xfrm>
                  <a:off x="3311" y="3712"/>
                  <a:ext cx="917" cy="4"/>
                </a:xfrm>
                <a:prstGeom prst="rect">
                  <a:avLst/>
                </a:prstGeom>
                <a:solidFill>
                  <a:srgbClr val="8CCEC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7" name="Rectangle 924"/>
                <p:cNvSpPr>
                  <a:spLocks noChangeArrowheads="1"/>
                </p:cNvSpPr>
                <p:nvPr/>
              </p:nvSpPr>
              <p:spPr bwMode="auto">
                <a:xfrm>
                  <a:off x="3311" y="3716"/>
                  <a:ext cx="917" cy="4"/>
                </a:xfrm>
                <a:prstGeom prst="rect">
                  <a:avLst/>
                </a:prstGeom>
                <a:solidFill>
                  <a:srgbClr val="8D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8" name="Rectangle 925"/>
                <p:cNvSpPr>
                  <a:spLocks noChangeArrowheads="1"/>
                </p:cNvSpPr>
                <p:nvPr/>
              </p:nvSpPr>
              <p:spPr bwMode="auto">
                <a:xfrm>
                  <a:off x="3311" y="3720"/>
                  <a:ext cx="917" cy="6"/>
                </a:xfrm>
                <a:prstGeom prst="rect">
                  <a:avLst/>
                </a:prstGeom>
                <a:solidFill>
                  <a:srgbClr val="8D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09" name="Rectangle 926"/>
                <p:cNvSpPr>
                  <a:spLocks noChangeArrowheads="1"/>
                </p:cNvSpPr>
                <p:nvPr/>
              </p:nvSpPr>
              <p:spPr bwMode="auto">
                <a:xfrm>
                  <a:off x="3311" y="3726"/>
                  <a:ext cx="917" cy="4"/>
                </a:xfrm>
                <a:prstGeom prst="rect">
                  <a:avLst/>
                </a:prstGeom>
                <a:solidFill>
                  <a:srgbClr val="8E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0" name="Rectangle 927"/>
                <p:cNvSpPr>
                  <a:spLocks noChangeArrowheads="1"/>
                </p:cNvSpPr>
                <p:nvPr/>
              </p:nvSpPr>
              <p:spPr bwMode="auto">
                <a:xfrm>
                  <a:off x="3311" y="3730"/>
                  <a:ext cx="917" cy="4"/>
                </a:xfrm>
                <a:prstGeom prst="rect">
                  <a:avLst/>
                </a:prstGeom>
                <a:solidFill>
                  <a:srgbClr val="8E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1" name="Rectangle 928"/>
                <p:cNvSpPr>
                  <a:spLocks noChangeArrowheads="1"/>
                </p:cNvSpPr>
                <p:nvPr/>
              </p:nvSpPr>
              <p:spPr bwMode="auto">
                <a:xfrm>
                  <a:off x="3311" y="3734"/>
                  <a:ext cx="917" cy="4"/>
                </a:xfrm>
                <a:prstGeom prst="rect">
                  <a:avLst/>
                </a:prstGeom>
                <a:solidFill>
                  <a:srgbClr val="8F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2" name="Rectangle 929"/>
                <p:cNvSpPr>
                  <a:spLocks noChangeArrowheads="1"/>
                </p:cNvSpPr>
                <p:nvPr/>
              </p:nvSpPr>
              <p:spPr bwMode="auto">
                <a:xfrm>
                  <a:off x="3311" y="3738"/>
                  <a:ext cx="917" cy="3"/>
                </a:xfrm>
                <a:prstGeom prst="rect">
                  <a:avLst/>
                </a:prstGeom>
                <a:solidFill>
                  <a:srgbClr val="8F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3" name="Rectangle 930"/>
                <p:cNvSpPr>
                  <a:spLocks noChangeArrowheads="1"/>
                </p:cNvSpPr>
                <p:nvPr/>
              </p:nvSpPr>
              <p:spPr bwMode="auto">
                <a:xfrm>
                  <a:off x="3311" y="3741"/>
                  <a:ext cx="917" cy="6"/>
                </a:xfrm>
                <a:prstGeom prst="rect">
                  <a:avLst/>
                </a:prstGeom>
                <a:solidFill>
                  <a:srgbClr val="90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4" name="Rectangle 931"/>
                <p:cNvSpPr>
                  <a:spLocks noChangeArrowheads="1"/>
                </p:cNvSpPr>
                <p:nvPr/>
              </p:nvSpPr>
              <p:spPr bwMode="auto">
                <a:xfrm>
                  <a:off x="3311" y="3747"/>
                  <a:ext cx="917" cy="4"/>
                </a:xfrm>
                <a:prstGeom prst="rect">
                  <a:avLst/>
                </a:prstGeom>
                <a:solidFill>
                  <a:srgbClr val="90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5" name="Rectangle 932"/>
                <p:cNvSpPr>
                  <a:spLocks noChangeArrowheads="1"/>
                </p:cNvSpPr>
                <p:nvPr/>
              </p:nvSpPr>
              <p:spPr bwMode="auto">
                <a:xfrm>
                  <a:off x="3311" y="3751"/>
                  <a:ext cx="917" cy="4"/>
                </a:xfrm>
                <a:prstGeom prst="rect">
                  <a:avLst/>
                </a:prstGeom>
                <a:solidFill>
                  <a:srgbClr val="91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6" name="Rectangle 933"/>
                <p:cNvSpPr>
                  <a:spLocks noChangeArrowheads="1"/>
                </p:cNvSpPr>
                <p:nvPr/>
              </p:nvSpPr>
              <p:spPr bwMode="auto">
                <a:xfrm>
                  <a:off x="3311" y="3755"/>
                  <a:ext cx="917" cy="4"/>
                </a:xfrm>
                <a:prstGeom prst="rect">
                  <a:avLst/>
                </a:prstGeom>
                <a:solidFill>
                  <a:srgbClr val="91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7" name="Rectangle 934"/>
                <p:cNvSpPr>
                  <a:spLocks noChangeArrowheads="1"/>
                </p:cNvSpPr>
                <p:nvPr/>
              </p:nvSpPr>
              <p:spPr bwMode="auto">
                <a:xfrm>
                  <a:off x="3311" y="3759"/>
                  <a:ext cx="917" cy="6"/>
                </a:xfrm>
                <a:prstGeom prst="rect">
                  <a:avLst/>
                </a:prstGeom>
                <a:solidFill>
                  <a:srgbClr val="91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8" name="Rectangle 935"/>
                <p:cNvSpPr>
                  <a:spLocks noChangeArrowheads="1"/>
                </p:cNvSpPr>
                <p:nvPr/>
              </p:nvSpPr>
              <p:spPr bwMode="auto">
                <a:xfrm>
                  <a:off x="3311" y="3765"/>
                  <a:ext cx="917" cy="4"/>
                </a:xfrm>
                <a:prstGeom prst="rect">
                  <a:avLst/>
                </a:prstGeom>
                <a:solidFill>
                  <a:srgbClr val="92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19" name="Rectangle 936"/>
                <p:cNvSpPr>
                  <a:spLocks noChangeArrowheads="1"/>
                </p:cNvSpPr>
                <p:nvPr/>
              </p:nvSpPr>
              <p:spPr bwMode="auto">
                <a:xfrm>
                  <a:off x="3311" y="3769"/>
                  <a:ext cx="917" cy="4"/>
                </a:xfrm>
                <a:prstGeom prst="rect">
                  <a:avLst/>
                </a:prstGeom>
                <a:solidFill>
                  <a:srgbClr val="92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0" name="Rectangle 937"/>
                <p:cNvSpPr>
                  <a:spLocks noChangeArrowheads="1"/>
                </p:cNvSpPr>
                <p:nvPr/>
              </p:nvSpPr>
              <p:spPr bwMode="auto">
                <a:xfrm>
                  <a:off x="3311" y="3773"/>
                  <a:ext cx="917" cy="4"/>
                </a:xfrm>
                <a:prstGeom prst="rect">
                  <a:avLst/>
                </a:prstGeom>
                <a:solidFill>
                  <a:srgbClr val="93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1" name="Rectangle 938"/>
                <p:cNvSpPr>
                  <a:spLocks noChangeArrowheads="1"/>
                </p:cNvSpPr>
                <p:nvPr/>
              </p:nvSpPr>
              <p:spPr bwMode="auto">
                <a:xfrm>
                  <a:off x="3311" y="3777"/>
                  <a:ext cx="917" cy="4"/>
                </a:xfrm>
                <a:prstGeom prst="rect">
                  <a:avLst/>
                </a:prstGeom>
                <a:solidFill>
                  <a:srgbClr val="93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2" name="Rectangle 939"/>
                <p:cNvSpPr>
                  <a:spLocks noChangeArrowheads="1"/>
                </p:cNvSpPr>
                <p:nvPr/>
              </p:nvSpPr>
              <p:spPr bwMode="auto">
                <a:xfrm>
                  <a:off x="3311" y="3781"/>
                  <a:ext cx="917" cy="6"/>
                </a:xfrm>
                <a:prstGeom prst="rect">
                  <a:avLst/>
                </a:prstGeom>
                <a:solidFill>
                  <a:srgbClr val="93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3" name="Rectangle 940"/>
                <p:cNvSpPr>
                  <a:spLocks noChangeArrowheads="1"/>
                </p:cNvSpPr>
                <p:nvPr/>
              </p:nvSpPr>
              <p:spPr bwMode="auto">
                <a:xfrm>
                  <a:off x="3311" y="3787"/>
                  <a:ext cx="917" cy="4"/>
                </a:xfrm>
                <a:prstGeom prst="rect">
                  <a:avLst/>
                </a:prstGeom>
                <a:solidFill>
                  <a:srgbClr val="94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4" name="Rectangle 941"/>
                <p:cNvSpPr>
                  <a:spLocks noChangeArrowheads="1"/>
                </p:cNvSpPr>
                <p:nvPr/>
              </p:nvSpPr>
              <p:spPr bwMode="auto">
                <a:xfrm>
                  <a:off x="3311" y="3791"/>
                  <a:ext cx="917" cy="4"/>
                </a:xfrm>
                <a:prstGeom prst="rect">
                  <a:avLst/>
                </a:prstGeom>
                <a:solidFill>
                  <a:srgbClr val="94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5" name="Rectangle 942"/>
                <p:cNvSpPr>
                  <a:spLocks noChangeArrowheads="1"/>
                </p:cNvSpPr>
                <p:nvPr/>
              </p:nvSpPr>
              <p:spPr bwMode="auto">
                <a:xfrm>
                  <a:off x="3311" y="3795"/>
                  <a:ext cx="917" cy="4"/>
                </a:xfrm>
                <a:prstGeom prst="rect">
                  <a:avLst/>
                </a:prstGeom>
                <a:solidFill>
                  <a:srgbClr val="94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6" name="Rectangle 943"/>
                <p:cNvSpPr>
                  <a:spLocks noChangeArrowheads="1"/>
                </p:cNvSpPr>
                <p:nvPr/>
              </p:nvSpPr>
              <p:spPr bwMode="auto">
                <a:xfrm>
                  <a:off x="3311" y="3799"/>
                  <a:ext cx="917" cy="6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7" name="Rectangle 944"/>
                <p:cNvSpPr>
                  <a:spLocks noChangeArrowheads="1"/>
                </p:cNvSpPr>
                <p:nvPr/>
              </p:nvSpPr>
              <p:spPr bwMode="auto">
                <a:xfrm>
                  <a:off x="3311" y="3805"/>
                  <a:ext cx="917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8" name="Rectangle 945"/>
                <p:cNvSpPr>
                  <a:spLocks noChangeArrowheads="1"/>
                </p:cNvSpPr>
                <p:nvPr/>
              </p:nvSpPr>
              <p:spPr bwMode="auto">
                <a:xfrm>
                  <a:off x="3311" y="3809"/>
                  <a:ext cx="917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29" name="Rectangle 946"/>
                <p:cNvSpPr>
                  <a:spLocks noChangeArrowheads="1"/>
                </p:cNvSpPr>
                <p:nvPr/>
              </p:nvSpPr>
              <p:spPr bwMode="auto">
                <a:xfrm>
                  <a:off x="3311" y="3813"/>
                  <a:ext cx="917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0" name="Rectangle 947"/>
                <p:cNvSpPr>
                  <a:spLocks noChangeArrowheads="1"/>
                </p:cNvSpPr>
                <p:nvPr/>
              </p:nvSpPr>
              <p:spPr bwMode="auto">
                <a:xfrm>
                  <a:off x="3311" y="3817"/>
                  <a:ext cx="917" cy="3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1" name="Rectangle 948"/>
                <p:cNvSpPr>
                  <a:spLocks noChangeArrowheads="1"/>
                </p:cNvSpPr>
                <p:nvPr/>
              </p:nvSpPr>
              <p:spPr bwMode="auto">
                <a:xfrm>
                  <a:off x="3311" y="3820"/>
                  <a:ext cx="917" cy="6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2" name="Rectangle 949"/>
                <p:cNvSpPr>
                  <a:spLocks noChangeArrowheads="1"/>
                </p:cNvSpPr>
                <p:nvPr/>
              </p:nvSpPr>
              <p:spPr bwMode="auto">
                <a:xfrm>
                  <a:off x="3311" y="3826"/>
                  <a:ext cx="917" cy="4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3" name="Rectangle 950"/>
                <p:cNvSpPr>
                  <a:spLocks noChangeArrowheads="1"/>
                </p:cNvSpPr>
                <p:nvPr/>
              </p:nvSpPr>
              <p:spPr bwMode="auto">
                <a:xfrm>
                  <a:off x="3311" y="3830"/>
                  <a:ext cx="917" cy="4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4" name="Rectangle 951"/>
                <p:cNvSpPr>
                  <a:spLocks noChangeArrowheads="1"/>
                </p:cNvSpPr>
                <p:nvPr/>
              </p:nvSpPr>
              <p:spPr bwMode="auto">
                <a:xfrm>
                  <a:off x="3311" y="3834"/>
                  <a:ext cx="917" cy="4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5" name="Rectangle 952"/>
                <p:cNvSpPr>
                  <a:spLocks noChangeArrowheads="1"/>
                </p:cNvSpPr>
                <p:nvPr/>
              </p:nvSpPr>
              <p:spPr bwMode="auto">
                <a:xfrm>
                  <a:off x="3311" y="3838"/>
                  <a:ext cx="917" cy="6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6" name="Rectangle 953"/>
                <p:cNvSpPr>
                  <a:spLocks noChangeArrowheads="1"/>
                </p:cNvSpPr>
                <p:nvPr/>
              </p:nvSpPr>
              <p:spPr bwMode="auto">
                <a:xfrm>
                  <a:off x="3311" y="3844"/>
                  <a:ext cx="917" cy="4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7" name="Rectangle 954"/>
                <p:cNvSpPr>
                  <a:spLocks noChangeArrowheads="1"/>
                </p:cNvSpPr>
                <p:nvPr/>
              </p:nvSpPr>
              <p:spPr bwMode="auto">
                <a:xfrm>
                  <a:off x="3311" y="3848"/>
                  <a:ext cx="917" cy="4"/>
                </a:xfrm>
                <a:prstGeom prst="rect">
                  <a:avLst/>
                </a:prstGeom>
                <a:solidFill>
                  <a:srgbClr val="97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8" name="Rectangle 955"/>
                <p:cNvSpPr>
                  <a:spLocks noChangeArrowheads="1"/>
                </p:cNvSpPr>
                <p:nvPr/>
              </p:nvSpPr>
              <p:spPr bwMode="auto">
                <a:xfrm>
                  <a:off x="3311" y="3852"/>
                  <a:ext cx="917" cy="4"/>
                </a:xfrm>
                <a:prstGeom prst="rect">
                  <a:avLst/>
                </a:prstGeom>
                <a:solidFill>
                  <a:srgbClr val="97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39" name="Rectangle 956"/>
                <p:cNvSpPr>
                  <a:spLocks noChangeArrowheads="1"/>
                </p:cNvSpPr>
                <p:nvPr/>
              </p:nvSpPr>
              <p:spPr bwMode="auto">
                <a:xfrm>
                  <a:off x="3311" y="3856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0" name="Rectangle 957"/>
                <p:cNvSpPr>
                  <a:spLocks noChangeArrowheads="1"/>
                </p:cNvSpPr>
                <p:nvPr/>
              </p:nvSpPr>
              <p:spPr bwMode="auto">
                <a:xfrm>
                  <a:off x="3311" y="3860"/>
                  <a:ext cx="917" cy="6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1" name="Rectangle 958"/>
                <p:cNvSpPr>
                  <a:spLocks noChangeArrowheads="1"/>
                </p:cNvSpPr>
                <p:nvPr/>
              </p:nvSpPr>
              <p:spPr bwMode="auto">
                <a:xfrm>
                  <a:off x="3311" y="3866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2" name="Rectangle 959"/>
                <p:cNvSpPr>
                  <a:spLocks noChangeArrowheads="1"/>
                </p:cNvSpPr>
                <p:nvPr/>
              </p:nvSpPr>
              <p:spPr bwMode="auto">
                <a:xfrm>
                  <a:off x="3311" y="3870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3" name="Rectangle 960"/>
                <p:cNvSpPr>
                  <a:spLocks noChangeArrowheads="1"/>
                </p:cNvSpPr>
                <p:nvPr/>
              </p:nvSpPr>
              <p:spPr bwMode="auto">
                <a:xfrm>
                  <a:off x="3311" y="3874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4" name="Rectangle 961"/>
                <p:cNvSpPr>
                  <a:spLocks noChangeArrowheads="1"/>
                </p:cNvSpPr>
                <p:nvPr/>
              </p:nvSpPr>
              <p:spPr bwMode="auto">
                <a:xfrm>
                  <a:off x="3311" y="3878"/>
                  <a:ext cx="917" cy="6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5" name="Rectangle 962"/>
                <p:cNvSpPr>
                  <a:spLocks noChangeArrowheads="1"/>
                </p:cNvSpPr>
                <p:nvPr/>
              </p:nvSpPr>
              <p:spPr bwMode="auto">
                <a:xfrm>
                  <a:off x="3311" y="3884"/>
                  <a:ext cx="917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446" name="Rectangle 963"/>
                <p:cNvSpPr>
                  <a:spLocks noChangeArrowheads="1"/>
                </p:cNvSpPr>
                <p:nvPr/>
              </p:nvSpPr>
              <p:spPr bwMode="auto">
                <a:xfrm>
                  <a:off x="3311" y="3888"/>
                  <a:ext cx="917" cy="4"/>
                </a:xfrm>
                <a:prstGeom prst="rect">
                  <a:avLst/>
                </a:prstGeom>
                <a:solidFill>
                  <a:srgbClr val="99D7D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</p:grpSp>
          <p:sp>
            <p:nvSpPr>
              <p:cNvPr id="334" name="Text Box 964"/>
              <p:cNvSpPr txBox="1">
                <a:spLocks noChangeArrowheads="1"/>
              </p:cNvSpPr>
              <p:nvPr/>
            </p:nvSpPr>
            <p:spPr bwMode="auto">
              <a:xfrm>
                <a:off x="4512" y="3120"/>
                <a:ext cx="240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b="1"/>
                  <a:t>3</a:t>
                </a:r>
              </a:p>
            </p:txBody>
          </p:sp>
          <p:sp>
            <p:nvSpPr>
              <p:cNvPr id="335" name="Rectangle 965"/>
              <p:cNvSpPr>
                <a:spLocks noChangeArrowheads="1"/>
              </p:cNvSpPr>
              <p:nvPr/>
            </p:nvSpPr>
            <p:spPr bwMode="auto">
              <a:xfrm>
                <a:off x="3682" y="3300"/>
                <a:ext cx="772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it-IT" sz="2000" b="1"/>
                  <a:t>Validazione</a:t>
                </a:r>
              </a:p>
              <a:p>
                <a:pPr algn="ctr"/>
                <a:r>
                  <a:rPr lang="it-IT" sz="2000" b="1"/>
                  <a:t>e  Fruizione</a:t>
                </a:r>
                <a:endParaRPr lang="it-IT" sz="2000"/>
              </a:p>
            </p:txBody>
          </p:sp>
        </p:grpSp>
      </p:grpSp>
      <p:grpSp>
        <p:nvGrpSpPr>
          <p:cNvPr id="647" name="Group 1021"/>
          <p:cNvGrpSpPr>
            <a:grpSpLocks/>
          </p:cNvGrpSpPr>
          <p:nvPr/>
        </p:nvGrpSpPr>
        <p:grpSpPr bwMode="auto">
          <a:xfrm>
            <a:off x="2387600" y="2923704"/>
            <a:ext cx="5867400" cy="1492250"/>
            <a:chOff x="1680" y="1968"/>
            <a:chExt cx="3696" cy="940"/>
          </a:xfrm>
        </p:grpSpPr>
        <p:grpSp>
          <p:nvGrpSpPr>
            <p:cNvPr id="648" name="Group 980"/>
            <p:cNvGrpSpPr>
              <a:grpSpLocks/>
            </p:cNvGrpSpPr>
            <p:nvPr/>
          </p:nvGrpSpPr>
          <p:grpSpPr bwMode="auto">
            <a:xfrm>
              <a:off x="1680" y="1968"/>
              <a:ext cx="1369" cy="627"/>
              <a:chOff x="2049" y="2064"/>
              <a:chExt cx="1369" cy="627"/>
            </a:xfrm>
          </p:grpSpPr>
          <p:grpSp>
            <p:nvGrpSpPr>
              <p:cNvPr id="651" name="Group 12"/>
              <p:cNvGrpSpPr>
                <a:grpSpLocks/>
              </p:cNvGrpSpPr>
              <p:nvPr/>
            </p:nvGrpSpPr>
            <p:grpSpPr bwMode="auto">
              <a:xfrm>
                <a:off x="2049" y="2064"/>
                <a:ext cx="1369" cy="627"/>
                <a:chOff x="1871" y="2160"/>
                <a:chExt cx="1061" cy="675"/>
              </a:xfrm>
            </p:grpSpPr>
            <p:grpSp>
              <p:nvGrpSpPr>
                <p:cNvPr id="654" name="Group 13"/>
                <p:cNvGrpSpPr>
                  <a:grpSpLocks/>
                </p:cNvGrpSpPr>
                <p:nvPr/>
              </p:nvGrpSpPr>
              <p:grpSpPr bwMode="auto">
                <a:xfrm>
                  <a:off x="1872" y="2160"/>
                  <a:ext cx="1060" cy="675"/>
                  <a:chOff x="1872" y="2160"/>
                  <a:chExt cx="1060" cy="675"/>
                </a:xfrm>
              </p:grpSpPr>
              <p:sp>
                <p:nvSpPr>
                  <p:cNvPr id="765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60"/>
                    <a:ext cx="1060" cy="4"/>
                  </a:xfrm>
                  <a:prstGeom prst="rect">
                    <a:avLst/>
                  </a:prstGeom>
                  <a:solidFill>
                    <a:srgbClr val="00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66" name="Rectangle 1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64"/>
                    <a:ext cx="1060" cy="4"/>
                  </a:xfrm>
                  <a:prstGeom prst="rect">
                    <a:avLst/>
                  </a:prstGeom>
                  <a:solidFill>
                    <a:srgbClr val="06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67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68"/>
                    <a:ext cx="1060" cy="6"/>
                  </a:xfrm>
                  <a:prstGeom prst="rect">
                    <a:avLst/>
                  </a:prstGeom>
                  <a:solidFill>
                    <a:srgbClr val="09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68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74"/>
                    <a:ext cx="1060" cy="4"/>
                  </a:xfrm>
                  <a:prstGeom prst="rect">
                    <a:avLst/>
                  </a:prstGeom>
                  <a:solidFill>
                    <a:srgbClr val="0A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69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78"/>
                    <a:ext cx="1060" cy="4"/>
                  </a:xfrm>
                  <a:prstGeom prst="rect">
                    <a:avLst/>
                  </a:prstGeom>
                  <a:solidFill>
                    <a:srgbClr val="0C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0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82"/>
                    <a:ext cx="1060" cy="4"/>
                  </a:xfrm>
                  <a:prstGeom prst="rect">
                    <a:avLst/>
                  </a:prstGeom>
                  <a:solidFill>
                    <a:srgbClr val="0E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1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86"/>
                    <a:ext cx="1060" cy="6"/>
                  </a:xfrm>
                  <a:prstGeom prst="rect">
                    <a:avLst/>
                  </a:prstGeom>
                  <a:solidFill>
                    <a:srgbClr val="0F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2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92"/>
                    <a:ext cx="1060" cy="4"/>
                  </a:xfrm>
                  <a:prstGeom prst="rect">
                    <a:avLst/>
                  </a:prstGeom>
                  <a:solidFill>
                    <a:srgbClr val="11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3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96"/>
                    <a:ext cx="1060" cy="3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4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99"/>
                    <a:ext cx="1060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5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03"/>
                    <a:ext cx="1060" cy="4"/>
                  </a:xfrm>
                  <a:prstGeom prst="rect">
                    <a:avLst/>
                  </a:prstGeom>
                  <a:solidFill>
                    <a:srgbClr val="15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6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07"/>
                    <a:ext cx="1060" cy="6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7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13"/>
                    <a:ext cx="1060" cy="4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8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17"/>
                    <a:ext cx="1060" cy="4"/>
                  </a:xfrm>
                  <a:prstGeom prst="rect">
                    <a:avLst/>
                  </a:prstGeom>
                  <a:solidFill>
                    <a:srgbClr val="19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79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21"/>
                    <a:ext cx="1060" cy="4"/>
                  </a:xfrm>
                  <a:prstGeom prst="rect">
                    <a:avLst/>
                  </a:prstGeom>
                  <a:solidFill>
                    <a:srgbClr val="1A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0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25"/>
                    <a:ext cx="1060" cy="6"/>
                  </a:xfrm>
                  <a:prstGeom prst="rect">
                    <a:avLst/>
                  </a:prstGeom>
                  <a:solidFill>
                    <a:srgbClr val="1B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1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31"/>
                    <a:ext cx="1060" cy="4"/>
                  </a:xfrm>
                  <a:prstGeom prst="rect">
                    <a:avLst/>
                  </a:prstGeom>
                  <a:solidFill>
                    <a:srgbClr val="1D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2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35"/>
                    <a:ext cx="1060" cy="4"/>
                  </a:xfrm>
                  <a:prstGeom prst="rect">
                    <a:avLst/>
                  </a:prstGeom>
                  <a:solidFill>
                    <a:srgbClr val="1E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3" name="Rectangle 3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39"/>
                    <a:ext cx="1060" cy="4"/>
                  </a:xfrm>
                  <a:prstGeom prst="rect">
                    <a:avLst/>
                  </a:prstGeom>
                  <a:solidFill>
                    <a:srgbClr val="1F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4" name="Rectangle 3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43"/>
                    <a:ext cx="1060" cy="4"/>
                  </a:xfrm>
                  <a:prstGeom prst="rect">
                    <a:avLst/>
                  </a:prstGeom>
                  <a:solidFill>
                    <a:srgbClr val="20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47"/>
                    <a:ext cx="1060" cy="6"/>
                  </a:xfrm>
                  <a:prstGeom prst="rect">
                    <a:avLst/>
                  </a:prstGeom>
                  <a:solidFill>
                    <a:srgbClr val="22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53"/>
                    <a:ext cx="1060" cy="4"/>
                  </a:xfrm>
                  <a:prstGeom prst="rect">
                    <a:avLst/>
                  </a:prstGeom>
                  <a:solidFill>
                    <a:srgbClr val="23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57"/>
                    <a:ext cx="1060" cy="4"/>
                  </a:xfrm>
                  <a:prstGeom prst="rect">
                    <a:avLst/>
                  </a:prstGeom>
                  <a:solidFill>
                    <a:srgbClr val="24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61"/>
                    <a:ext cx="1060" cy="4"/>
                  </a:xfrm>
                  <a:prstGeom prst="rect">
                    <a:avLst/>
                  </a:prstGeom>
                  <a:solidFill>
                    <a:srgbClr val="26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89" name="Rectangle 3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65"/>
                    <a:ext cx="1060" cy="6"/>
                  </a:xfrm>
                  <a:prstGeom prst="rect">
                    <a:avLst/>
                  </a:prstGeom>
                  <a:solidFill>
                    <a:srgbClr val="27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0" name="Rectangle 3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71"/>
                    <a:ext cx="1060" cy="4"/>
                  </a:xfrm>
                  <a:prstGeom prst="rect">
                    <a:avLst/>
                  </a:prstGeom>
                  <a:solidFill>
                    <a:srgbClr val="28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1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75"/>
                    <a:ext cx="1060" cy="3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2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78"/>
                    <a:ext cx="1060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3" name="Rectangle 4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82"/>
                    <a:ext cx="1060" cy="4"/>
                  </a:xfrm>
                  <a:prstGeom prst="rect">
                    <a:avLst/>
                  </a:prstGeom>
                  <a:solidFill>
                    <a:srgbClr val="2C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4" name="Rectangle 4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86"/>
                    <a:ext cx="1060" cy="6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5" name="Rectangle 4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92"/>
                    <a:ext cx="1060" cy="4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6" name="Rectangle 4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96"/>
                    <a:ext cx="1060" cy="4"/>
                  </a:xfrm>
                  <a:prstGeom prst="rect">
                    <a:avLst/>
                  </a:prstGeom>
                  <a:solidFill>
                    <a:srgbClr val="30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7" name="Rectangle 4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00"/>
                    <a:ext cx="1060" cy="4"/>
                  </a:xfrm>
                  <a:prstGeom prst="rect">
                    <a:avLst/>
                  </a:prstGeom>
                  <a:solidFill>
                    <a:srgbClr val="31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8" name="Rectangle 4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04"/>
                    <a:ext cx="1060" cy="6"/>
                  </a:xfrm>
                  <a:prstGeom prst="rect">
                    <a:avLst/>
                  </a:prstGeom>
                  <a:solidFill>
                    <a:srgbClr val="32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799" name="Rectangle 4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10"/>
                    <a:ext cx="1060" cy="4"/>
                  </a:xfrm>
                  <a:prstGeom prst="rect">
                    <a:avLst/>
                  </a:prstGeom>
                  <a:solidFill>
                    <a:srgbClr val="34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0" name="Rectangle 4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14"/>
                    <a:ext cx="1060" cy="4"/>
                  </a:xfrm>
                  <a:prstGeom prst="rect">
                    <a:avLst/>
                  </a:prstGeom>
                  <a:solidFill>
                    <a:srgbClr val="35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1" name="Rectangle 5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18"/>
                    <a:ext cx="1060" cy="4"/>
                  </a:xfrm>
                  <a:prstGeom prst="rect">
                    <a:avLst/>
                  </a:prstGeom>
                  <a:solidFill>
                    <a:srgbClr val="36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2" name="Rectangle 5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22"/>
                    <a:ext cx="1060" cy="4"/>
                  </a:xfrm>
                  <a:prstGeom prst="rect">
                    <a:avLst/>
                  </a:prstGeom>
                  <a:solidFill>
                    <a:srgbClr val="38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3" name="Rectangle 5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26"/>
                    <a:ext cx="1060" cy="6"/>
                  </a:xfrm>
                  <a:prstGeom prst="rect">
                    <a:avLst/>
                  </a:prstGeom>
                  <a:solidFill>
                    <a:srgbClr val="39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4" name="Rectangle 5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32"/>
                    <a:ext cx="1060" cy="4"/>
                  </a:xfrm>
                  <a:prstGeom prst="rect">
                    <a:avLst/>
                  </a:prstGeom>
                  <a:solidFill>
                    <a:srgbClr val="3A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5" name="Rectangle 5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36"/>
                    <a:ext cx="1060" cy="4"/>
                  </a:xfrm>
                  <a:prstGeom prst="rect">
                    <a:avLst/>
                  </a:prstGeom>
                  <a:solidFill>
                    <a:srgbClr val="3C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6" name="Rectangle 5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40"/>
                    <a:ext cx="1060" cy="4"/>
                  </a:xfrm>
                  <a:prstGeom prst="rect">
                    <a:avLst/>
                  </a:prstGeom>
                  <a:solidFill>
                    <a:srgbClr val="3D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7" name="Rectangle 5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44"/>
                    <a:ext cx="1060" cy="4"/>
                  </a:xfrm>
                  <a:prstGeom prst="rect">
                    <a:avLst/>
                  </a:prstGeom>
                  <a:solidFill>
                    <a:srgbClr val="3E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8" name="Rectangle 5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48"/>
                    <a:ext cx="1060" cy="5"/>
                  </a:xfrm>
                  <a:prstGeom prst="rect">
                    <a:avLst/>
                  </a:prstGeom>
                  <a:solidFill>
                    <a:srgbClr val="40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09" name="Rectangle 5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53"/>
                    <a:ext cx="1060" cy="4"/>
                  </a:xfrm>
                  <a:prstGeom prst="rect">
                    <a:avLst/>
                  </a:prstGeom>
                  <a:solidFill>
                    <a:srgbClr val="41A6A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0" name="Rectangle 5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57"/>
                    <a:ext cx="1060" cy="4"/>
                  </a:xfrm>
                  <a:prstGeom prst="rect">
                    <a:avLst/>
                  </a:prstGeom>
                  <a:solidFill>
                    <a:srgbClr val="42A6A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1" name="Rectangle 6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61"/>
                    <a:ext cx="1060" cy="4"/>
                  </a:xfrm>
                  <a:prstGeom prst="rect">
                    <a:avLst/>
                  </a:prstGeom>
                  <a:solidFill>
                    <a:srgbClr val="44A7A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2" name="Rectangle 6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65"/>
                    <a:ext cx="1060" cy="6"/>
                  </a:xfrm>
                  <a:prstGeom prst="rect">
                    <a:avLst/>
                  </a:prstGeom>
                  <a:solidFill>
                    <a:srgbClr val="45A7A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3" name="Rectangle 6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71"/>
                    <a:ext cx="1060" cy="4"/>
                  </a:xfrm>
                  <a:prstGeom prst="rect">
                    <a:avLst/>
                  </a:prstGeom>
                  <a:solidFill>
                    <a:srgbClr val="46A8A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4" name="Rectangle 6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75"/>
                    <a:ext cx="1060" cy="4"/>
                  </a:xfrm>
                  <a:prstGeom prst="rect">
                    <a:avLst/>
                  </a:prstGeom>
                  <a:solidFill>
                    <a:srgbClr val="48A8A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5" name="Rectangle 6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79"/>
                    <a:ext cx="1060" cy="4"/>
                  </a:xfrm>
                  <a:prstGeom prst="rect">
                    <a:avLst/>
                  </a:prstGeom>
                  <a:solidFill>
                    <a:srgbClr val="49A9A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6" name="Rectangle 6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83"/>
                    <a:ext cx="1060" cy="4"/>
                  </a:xfrm>
                  <a:prstGeom prst="rect">
                    <a:avLst/>
                  </a:prstGeom>
                  <a:solidFill>
                    <a:srgbClr val="4BAAA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7" name="Rectangle 6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87"/>
                    <a:ext cx="1060" cy="6"/>
                  </a:xfrm>
                  <a:prstGeom prst="rect">
                    <a:avLst/>
                  </a:prstGeom>
                  <a:solidFill>
                    <a:srgbClr val="4CAAA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8" name="Rectangle 6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93"/>
                    <a:ext cx="1060" cy="4"/>
                  </a:xfrm>
                  <a:prstGeom prst="rect">
                    <a:avLst/>
                  </a:prstGeom>
                  <a:solidFill>
                    <a:srgbClr val="4DABA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19" name="Rectangle 6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97"/>
                    <a:ext cx="1060" cy="4"/>
                  </a:xfrm>
                  <a:prstGeom prst="rect">
                    <a:avLst/>
                  </a:prstGeom>
                  <a:solidFill>
                    <a:srgbClr val="4FABA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0" name="Rectangle 6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01"/>
                    <a:ext cx="1060" cy="4"/>
                  </a:xfrm>
                  <a:prstGeom prst="rect">
                    <a:avLst/>
                  </a:prstGeom>
                  <a:solidFill>
                    <a:srgbClr val="50ACA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1" name="Rectangle 7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05"/>
                    <a:ext cx="1060" cy="6"/>
                  </a:xfrm>
                  <a:prstGeom prst="rect">
                    <a:avLst/>
                  </a:prstGeom>
                  <a:solidFill>
                    <a:srgbClr val="51ACA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2" name="Rectangle 7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11"/>
                    <a:ext cx="1060" cy="4"/>
                  </a:xfrm>
                  <a:prstGeom prst="rect">
                    <a:avLst/>
                  </a:prstGeom>
                  <a:solidFill>
                    <a:srgbClr val="53ADA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3" name="Rectangle 7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15"/>
                    <a:ext cx="1060" cy="4"/>
                  </a:xfrm>
                  <a:prstGeom prst="rect">
                    <a:avLst/>
                  </a:prstGeom>
                  <a:solidFill>
                    <a:srgbClr val="54AEA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4" name="Rectangle 7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19"/>
                    <a:ext cx="1060" cy="4"/>
                  </a:xfrm>
                  <a:prstGeom prst="rect">
                    <a:avLst/>
                  </a:prstGeom>
                  <a:solidFill>
                    <a:srgbClr val="55AEA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5" name="Rectangle 7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23"/>
                    <a:ext cx="1060" cy="4"/>
                  </a:xfrm>
                  <a:prstGeom prst="rect">
                    <a:avLst/>
                  </a:prstGeom>
                  <a:solidFill>
                    <a:srgbClr val="57AFA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6" name="Rectangle 7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27"/>
                    <a:ext cx="1060" cy="5"/>
                  </a:xfrm>
                  <a:prstGeom prst="rect">
                    <a:avLst/>
                  </a:prstGeom>
                  <a:solidFill>
                    <a:srgbClr val="58B0B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7" name="Rectangle 7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32"/>
                    <a:ext cx="1060" cy="4"/>
                  </a:xfrm>
                  <a:prstGeom prst="rect">
                    <a:avLst/>
                  </a:prstGeom>
                  <a:solidFill>
                    <a:srgbClr val="59B0B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8" name="Rectangle 7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36"/>
                    <a:ext cx="1060" cy="4"/>
                  </a:xfrm>
                  <a:prstGeom prst="rect">
                    <a:avLst/>
                  </a:prstGeom>
                  <a:solidFill>
                    <a:srgbClr val="5BB1B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29" name="Rectangle 7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40"/>
                    <a:ext cx="1060" cy="4"/>
                  </a:xfrm>
                  <a:prstGeom prst="rect">
                    <a:avLst/>
                  </a:prstGeom>
                  <a:solidFill>
                    <a:srgbClr val="5CB2B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0" name="Rectangle 7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44"/>
                    <a:ext cx="1060" cy="6"/>
                  </a:xfrm>
                  <a:prstGeom prst="rect">
                    <a:avLst/>
                  </a:prstGeom>
                  <a:solidFill>
                    <a:srgbClr val="5DB2B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1" name="Rectangle 8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50"/>
                    <a:ext cx="1060" cy="4"/>
                  </a:xfrm>
                  <a:prstGeom prst="rect">
                    <a:avLst/>
                  </a:prstGeom>
                  <a:solidFill>
                    <a:srgbClr val="5FB3B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2" name="Rectangle 8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54"/>
                    <a:ext cx="1060" cy="4"/>
                  </a:xfrm>
                  <a:prstGeom prst="rect">
                    <a:avLst/>
                  </a:prstGeom>
                  <a:solidFill>
                    <a:srgbClr val="60B4B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3" name="Rectangle 8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58"/>
                    <a:ext cx="1060" cy="4"/>
                  </a:xfrm>
                  <a:prstGeom prst="rect">
                    <a:avLst/>
                  </a:prstGeom>
                  <a:solidFill>
                    <a:srgbClr val="61B4B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4" name="Rectangle 8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62"/>
                    <a:ext cx="1060" cy="4"/>
                  </a:xfrm>
                  <a:prstGeom prst="rect">
                    <a:avLst/>
                  </a:prstGeom>
                  <a:solidFill>
                    <a:srgbClr val="62B5B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5" name="Rectangle 8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66"/>
                    <a:ext cx="1060" cy="6"/>
                  </a:xfrm>
                  <a:prstGeom prst="rect">
                    <a:avLst/>
                  </a:prstGeom>
                  <a:solidFill>
                    <a:srgbClr val="64B6B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6" name="Rectangle 8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72"/>
                    <a:ext cx="1060" cy="4"/>
                  </a:xfrm>
                  <a:prstGeom prst="rect">
                    <a:avLst/>
                  </a:prstGeom>
                  <a:solidFill>
                    <a:srgbClr val="65B6B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7" name="Rectangle 8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76"/>
                    <a:ext cx="1060" cy="4"/>
                  </a:xfrm>
                  <a:prstGeom prst="rect">
                    <a:avLst/>
                  </a:prstGeom>
                  <a:solidFill>
                    <a:srgbClr val="66B7B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8" name="Rectangle 8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80"/>
                    <a:ext cx="1060" cy="4"/>
                  </a:xfrm>
                  <a:prstGeom prst="rect">
                    <a:avLst/>
                  </a:prstGeom>
                  <a:solidFill>
                    <a:srgbClr val="68B8B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39" name="Rectangle 8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84"/>
                    <a:ext cx="1060" cy="6"/>
                  </a:xfrm>
                  <a:prstGeom prst="rect">
                    <a:avLst/>
                  </a:prstGeom>
                  <a:solidFill>
                    <a:srgbClr val="68B8B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0" name="Rectangle 8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90"/>
                    <a:ext cx="1060" cy="4"/>
                  </a:xfrm>
                  <a:prstGeom prst="rect">
                    <a:avLst/>
                  </a:prstGeom>
                  <a:solidFill>
                    <a:srgbClr val="6AB9B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1" name="Rectangle 9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94"/>
                    <a:ext cx="1060" cy="4"/>
                  </a:xfrm>
                  <a:prstGeom prst="rect">
                    <a:avLst/>
                  </a:prstGeom>
                  <a:solidFill>
                    <a:srgbClr val="6BBAB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2" name="Rectangle 9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498"/>
                    <a:ext cx="1060" cy="4"/>
                  </a:xfrm>
                  <a:prstGeom prst="rect">
                    <a:avLst/>
                  </a:prstGeom>
                  <a:solidFill>
                    <a:srgbClr val="6CBAB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3" name="Rectangle 9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02"/>
                    <a:ext cx="1060" cy="4"/>
                  </a:xfrm>
                  <a:prstGeom prst="rect">
                    <a:avLst/>
                  </a:prstGeom>
                  <a:solidFill>
                    <a:srgbClr val="6DBBB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4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06"/>
                    <a:ext cx="1060" cy="5"/>
                  </a:xfrm>
                  <a:prstGeom prst="rect">
                    <a:avLst/>
                  </a:prstGeom>
                  <a:solidFill>
                    <a:srgbClr val="6FBCB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5" name="Rectangle 9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11"/>
                    <a:ext cx="1060" cy="4"/>
                  </a:xfrm>
                  <a:prstGeom prst="rect">
                    <a:avLst/>
                  </a:prstGeom>
                  <a:solidFill>
                    <a:srgbClr val="70BCB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6" name="Rectangle 9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15"/>
                    <a:ext cx="1060" cy="4"/>
                  </a:xfrm>
                  <a:prstGeom prst="rect">
                    <a:avLst/>
                  </a:prstGeom>
                  <a:solidFill>
                    <a:srgbClr val="71BDB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7" name="Rectangle 9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19"/>
                    <a:ext cx="1060" cy="4"/>
                  </a:xfrm>
                  <a:prstGeom prst="rect">
                    <a:avLst/>
                  </a:prstGeom>
                  <a:solidFill>
                    <a:srgbClr val="72BEB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8" name="Rectangle 9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23"/>
                    <a:ext cx="1060" cy="6"/>
                  </a:xfrm>
                  <a:prstGeom prst="rect">
                    <a:avLst/>
                  </a:prstGeom>
                  <a:solidFill>
                    <a:srgbClr val="73BEB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49" name="Rectangle 9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29"/>
                    <a:ext cx="1060" cy="4"/>
                  </a:xfrm>
                  <a:prstGeom prst="rect">
                    <a:avLst/>
                  </a:prstGeom>
                  <a:solidFill>
                    <a:srgbClr val="74BFB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0" name="Rectangle 9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33"/>
                    <a:ext cx="1060" cy="4"/>
                  </a:xfrm>
                  <a:prstGeom prst="rect">
                    <a:avLst/>
                  </a:prstGeom>
                  <a:solidFill>
                    <a:srgbClr val="75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1" name="Rectangle 10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37"/>
                    <a:ext cx="1060" cy="4"/>
                  </a:xfrm>
                  <a:prstGeom prst="rect">
                    <a:avLst/>
                  </a:prstGeom>
                  <a:solidFill>
                    <a:srgbClr val="76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2" name="Rectangle 10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41"/>
                    <a:ext cx="1060" cy="4"/>
                  </a:xfrm>
                  <a:prstGeom prst="rect">
                    <a:avLst/>
                  </a:prstGeom>
                  <a:solidFill>
                    <a:srgbClr val="77C1C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3" name="Rectangle 10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45"/>
                    <a:ext cx="1060" cy="6"/>
                  </a:xfrm>
                  <a:prstGeom prst="rect">
                    <a:avLst/>
                  </a:prstGeom>
                  <a:solidFill>
                    <a:srgbClr val="79C2C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4" name="Rectangle 10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51"/>
                    <a:ext cx="1060" cy="4"/>
                  </a:xfrm>
                  <a:prstGeom prst="rect">
                    <a:avLst/>
                  </a:prstGeom>
                  <a:solidFill>
                    <a:srgbClr val="79C2C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5" name="Rectangle 10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55"/>
                    <a:ext cx="1060" cy="4"/>
                  </a:xfrm>
                  <a:prstGeom prst="rect">
                    <a:avLst/>
                  </a:prstGeom>
                  <a:solidFill>
                    <a:srgbClr val="7AC3C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6" name="Rectangle 10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59"/>
                    <a:ext cx="1060" cy="4"/>
                  </a:xfrm>
                  <a:prstGeom prst="rect">
                    <a:avLst/>
                  </a:prstGeom>
                  <a:solidFill>
                    <a:srgbClr val="7BC3C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7" name="Rectangle 10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63"/>
                    <a:ext cx="1060" cy="6"/>
                  </a:xfrm>
                  <a:prstGeom prst="rect">
                    <a:avLst/>
                  </a:prstGeom>
                  <a:solidFill>
                    <a:srgbClr val="7CC4C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8" name="Rectangle 10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69"/>
                    <a:ext cx="1060" cy="4"/>
                  </a:xfrm>
                  <a:prstGeom prst="rect">
                    <a:avLst/>
                  </a:prstGeom>
                  <a:solidFill>
                    <a:srgbClr val="7DC4C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59" name="Rectangle 10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73"/>
                    <a:ext cx="1060" cy="4"/>
                  </a:xfrm>
                  <a:prstGeom prst="rect">
                    <a:avLst/>
                  </a:prstGeom>
                  <a:solidFill>
                    <a:srgbClr val="7EC5C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0" name="Rectangle 10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77"/>
                    <a:ext cx="1060" cy="4"/>
                  </a:xfrm>
                  <a:prstGeom prst="rect">
                    <a:avLst/>
                  </a:prstGeom>
                  <a:solidFill>
                    <a:srgbClr val="7FC6C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1" name="Rectangle 11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81"/>
                    <a:ext cx="1060" cy="3"/>
                  </a:xfrm>
                  <a:prstGeom prst="rect">
                    <a:avLst/>
                  </a:prstGeom>
                  <a:solidFill>
                    <a:srgbClr val="80C6C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2" name="Rectangle 11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84"/>
                    <a:ext cx="1060" cy="6"/>
                  </a:xfrm>
                  <a:prstGeom prst="rect">
                    <a:avLst/>
                  </a:prstGeom>
                  <a:solidFill>
                    <a:srgbClr val="81C7C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3" name="Rectangle 11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90"/>
                    <a:ext cx="1060" cy="4"/>
                  </a:xfrm>
                  <a:prstGeom prst="rect">
                    <a:avLst/>
                  </a:prstGeom>
                  <a:solidFill>
                    <a:srgbClr val="81C7C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4" name="Rectangle 11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94"/>
                    <a:ext cx="1060" cy="4"/>
                  </a:xfrm>
                  <a:prstGeom prst="rect">
                    <a:avLst/>
                  </a:prstGeom>
                  <a:solidFill>
                    <a:srgbClr val="82C8C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5" name="Rectangle 11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598"/>
                    <a:ext cx="1060" cy="4"/>
                  </a:xfrm>
                  <a:prstGeom prst="rect">
                    <a:avLst/>
                  </a:prstGeom>
                  <a:solidFill>
                    <a:srgbClr val="83C8C8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6" name="Rectangle 11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02"/>
                    <a:ext cx="1060" cy="6"/>
                  </a:xfrm>
                  <a:prstGeom prst="rect">
                    <a:avLst/>
                  </a:prstGeom>
                  <a:solidFill>
                    <a:srgbClr val="84C9C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7" name="Rectangle 11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08"/>
                    <a:ext cx="1060" cy="4"/>
                  </a:xfrm>
                  <a:prstGeom prst="rect">
                    <a:avLst/>
                  </a:prstGeom>
                  <a:solidFill>
                    <a:srgbClr val="85C9C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8" name="Rectangle 11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12"/>
                    <a:ext cx="1060" cy="4"/>
                  </a:xfrm>
                  <a:prstGeom prst="rect">
                    <a:avLst/>
                  </a:prstGeom>
                  <a:solidFill>
                    <a:srgbClr val="86CAC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69" name="Rectangle 11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16"/>
                    <a:ext cx="1060" cy="4"/>
                  </a:xfrm>
                  <a:prstGeom prst="rect">
                    <a:avLst/>
                  </a:prstGeom>
                  <a:solidFill>
                    <a:srgbClr val="86CAC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0" name="Rectangle 11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20"/>
                    <a:ext cx="1060" cy="4"/>
                  </a:xfrm>
                  <a:prstGeom prst="rect">
                    <a:avLst/>
                  </a:prstGeom>
                  <a:solidFill>
                    <a:srgbClr val="87CBC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1" name="Rectangle 12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24"/>
                    <a:ext cx="1060" cy="6"/>
                  </a:xfrm>
                  <a:prstGeom prst="rect">
                    <a:avLst/>
                  </a:prstGeom>
                  <a:solidFill>
                    <a:srgbClr val="88CBC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2" name="Rectangle 12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30"/>
                    <a:ext cx="1060" cy="4"/>
                  </a:xfrm>
                  <a:prstGeom prst="rect">
                    <a:avLst/>
                  </a:prstGeom>
                  <a:solidFill>
                    <a:srgbClr val="88CCC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3" name="Rectangle 12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34"/>
                    <a:ext cx="1060" cy="4"/>
                  </a:xfrm>
                  <a:prstGeom prst="rect">
                    <a:avLst/>
                  </a:prstGeom>
                  <a:solidFill>
                    <a:srgbClr val="89CCC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4" name="Rectangle 12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38"/>
                    <a:ext cx="1060" cy="4"/>
                  </a:xfrm>
                  <a:prstGeom prst="rect">
                    <a:avLst/>
                  </a:prstGeom>
                  <a:solidFill>
                    <a:srgbClr val="8A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5" name="Rectangle 12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42"/>
                    <a:ext cx="1060" cy="6"/>
                  </a:xfrm>
                  <a:prstGeom prst="rect">
                    <a:avLst/>
                  </a:prstGeom>
                  <a:solidFill>
                    <a:srgbClr val="8A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6" name="Rectangle 12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48"/>
                    <a:ext cx="1060" cy="4"/>
                  </a:xfrm>
                  <a:prstGeom prst="rect">
                    <a:avLst/>
                  </a:prstGeom>
                  <a:solidFill>
                    <a:srgbClr val="8BCDC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7" name="Rectangle 12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52"/>
                    <a:ext cx="1060" cy="4"/>
                  </a:xfrm>
                  <a:prstGeom prst="rect">
                    <a:avLst/>
                  </a:prstGeom>
                  <a:solidFill>
                    <a:srgbClr val="8CCEC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8" name="Rectangle 12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56"/>
                    <a:ext cx="1060" cy="4"/>
                  </a:xfrm>
                  <a:prstGeom prst="rect">
                    <a:avLst/>
                  </a:prstGeom>
                  <a:solidFill>
                    <a:srgbClr val="8CCEC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79" name="Rectangle 12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60"/>
                    <a:ext cx="1060" cy="3"/>
                  </a:xfrm>
                  <a:prstGeom prst="rect">
                    <a:avLst/>
                  </a:prstGeom>
                  <a:solidFill>
                    <a:srgbClr val="8D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0" name="Rectangle 12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63"/>
                    <a:ext cx="1060" cy="6"/>
                  </a:xfrm>
                  <a:prstGeom prst="rect">
                    <a:avLst/>
                  </a:prstGeom>
                  <a:solidFill>
                    <a:srgbClr val="8D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1" name="Rectangle 13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69"/>
                    <a:ext cx="1060" cy="4"/>
                  </a:xfrm>
                  <a:prstGeom prst="rect">
                    <a:avLst/>
                  </a:prstGeom>
                  <a:solidFill>
                    <a:srgbClr val="8ECFC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2" name="Rectangle 13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73"/>
                    <a:ext cx="1060" cy="4"/>
                  </a:xfrm>
                  <a:prstGeom prst="rect">
                    <a:avLst/>
                  </a:prstGeom>
                  <a:solidFill>
                    <a:srgbClr val="8E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3" name="Rectangle 13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77"/>
                    <a:ext cx="1060" cy="4"/>
                  </a:xfrm>
                  <a:prstGeom prst="rect">
                    <a:avLst/>
                  </a:prstGeom>
                  <a:solidFill>
                    <a:srgbClr val="8F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4" name="Rectangle 13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81"/>
                    <a:ext cx="1060" cy="4"/>
                  </a:xfrm>
                  <a:prstGeom prst="rect">
                    <a:avLst/>
                  </a:prstGeom>
                  <a:solidFill>
                    <a:srgbClr val="8FD0D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5" name="Rectangle 13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85"/>
                    <a:ext cx="1060" cy="6"/>
                  </a:xfrm>
                  <a:prstGeom prst="rect">
                    <a:avLst/>
                  </a:prstGeom>
                  <a:solidFill>
                    <a:srgbClr val="90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6" name="Rectangle 13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91"/>
                    <a:ext cx="1060" cy="4"/>
                  </a:xfrm>
                  <a:prstGeom prst="rect">
                    <a:avLst/>
                  </a:prstGeom>
                  <a:solidFill>
                    <a:srgbClr val="90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7" name="Rectangle 13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95"/>
                    <a:ext cx="1060" cy="4"/>
                  </a:xfrm>
                  <a:prstGeom prst="rect">
                    <a:avLst/>
                  </a:prstGeom>
                  <a:solidFill>
                    <a:srgbClr val="91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8" name="Rectangle 13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699"/>
                    <a:ext cx="1060" cy="4"/>
                  </a:xfrm>
                  <a:prstGeom prst="rect">
                    <a:avLst/>
                  </a:prstGeom>
                  <a:solidFill>
                    <a:srgbClr val="91D1D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89" name="Rectangle 13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03"/>
                    <a:ext cx="1060" cy="6"/>
                  </a:xfrm>
                  <a:prstGeom prst="rect">
                    <a:avLst/>
                  </a:prstGeom>
                  <a:solidFill>
                    <a:srgbClr val="91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0" name="Rectangle 13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09"/>
                    <a:ext cx="1060" cy="4"/>
                  </a:xfrm>
                  <a:prstGeom prst="rect">
                    <a:avLst/>
                  </a:prstGeom>
                  <a:solidFill>
                    <a:srgbClr val="92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1" name="Rectangle 14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13"/>
                    <a:ext cx="1060" cy="4"/>
                  </a:xfrm>
                  <a:prstGeom prst="rect">
                    <a:avLst/>
                  </a:prstGeom>
                  <a:solidFill>
                    <a:srgbClr val="92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2" name="Rectangle 14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17"/>
                    <a:ext cx="1060" cy="4"/>
                  </a:xfrm>
                  <a:prstGeom prst="rect">
                    <a:avLst/>
                  </a:prstGeom>
                  <a:solidFill>
                    <a:srgbClr val="93D2D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3" name="Rectangle 14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21"/>
                    <a:ext cx="1060" cy="4"/>
                  </a:xfrm>
                  <a:prstGeom prst="rect">
                    <a:avLst/>
                  </a:prstGeom>
                  <a:solidFill>
                    <a:srgbClr val="93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4" name="Rectangle 14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25"/>
                    <a:ext cx="1060" cy="6"/>
                  </a:xfrm>
                  <a:prstGeom prst="rect">
                    <a:avLst/>
                  </a:prstGeom>
                  <a:solidFill>
                    <a:srgbClr val="93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5" name="Rectangle 14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31"/>
                    <a:ext cx="1060" cy="4"/>
                  </a:xfrm>
                  <a:prstGeom prst="rect">
                    <a:avLst/>
                  </a:prstGeom>
                  <a:solidFill>
                    <a:srgbClr val="94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6" name="Rectangle 14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35"/>
                    <a:ext cx="1060" cy="4"/>
                  </a:xfrm>
                  <a:prstGeom prst="rect">
                    <a:avLst/>
                  </a:prstGeom>
                  <a:solidFill>
                    <a:srgbClr val="94D3D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7" name="Rectangle 14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39"/>
                    <a:ext cx="1060" cy="3"/>
                  </a:xfrm>
                  <a:prstGeom prst="rect">
                    <a:avLst/>
                  </a:prstGeom>
                  <a:solidFill>
                    <a:srgbClr val="94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8" name="Rectangle 14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42"/>
                    <a:ext cx="1060" cy="6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899" name="Rectangle 14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48"/>
                    <a:ext cx="1060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0" name="Rectangle 14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52"/>
                    <a:ext cx="1060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1" name="Rectangle 15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56"/>
                    <a:ext cx="1060" cy="4"/>
                  </a:xfrm>
                  <a:prstGeom prst="rect">
                    <a:avLst/>
                  </a:prstGeom>
                  <a:solidFill>
                    <a:srgbClr val="95D4D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2" name="Rectangle 15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60"/>
                    <a:ext cx="1060" cy="4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3" name="Rectangle 15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64"/>
                    <a:ext cx="1060" cy="6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4" name="Rectangle 15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70"/>
                    <a:ext cx="1060" cy="4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5" name="Rectangle 15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74"/>
                    <a:ext cx="1060" cy="4"/>
                  </a:xfrm>
                  <a:prstGeom prst="rect">
                    <a:avLst/>
                  </a:prstGeom>
                  <a:solidFill>
                    <a:srgbClr val="96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6" name="Rectangle 15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78"/>
                    <a:ext cx="1060" cy="4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7" name="Rectangle 15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82"/>
                    <a:ext cx="1060" cy="6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8" name="Rectangle 15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88"/>
                    <a:ext cx="1060" cy="4"/>
                  </a:xfrm>
                  <a:prstGeom prst="rect">
                    <a:avLst/>
                  </a:prstGeom>
                  <a:solidFill>
                    <a:srgbClr val="97D5D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09" name="Rectangle 15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92"/>
                    <a:ext cx="1060" cy="4"/>
                  </a:xfrm>
                  <a:prstGeom prst="rect">
                    <a:avLst/>
                  </a:prstGeom>
                  <a:solidFill>
                    <a:srgbClr val="97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0" name="Rectangle 15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796"/>
                    <a:ext cx="1060" cy="4"/>
                  </a:xfrm>
                  <a:prstGeom prst="rect">
                    <a:avLst/>
                  </a:prstGeom>
                  <a:solidFill>
                    <a:srgbClr val="97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1" name="Rectangle 16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00"/>
                    <a:ext cx="1060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2" name="Rectangle 16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04"/>
                    <a:ext cx="1060" cy="6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3" name="Rectangle 16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10"/>
                    <a:ext cx="1060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4" name="Rectangle 16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14"/>
                    <a:ext cx="1060" cy="3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5" name="Rectangle 16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17"/>
                    <a:ext cx="1060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6" name="Rectangle 16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21"/>
                    <a:ext cx="1060" cy="6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7" name="Rectangle 16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27"/>
                    <a:ext cx="1060" cy="4"/>
                  </a:xfrm>
                  <a:prstGeom prst="rect">
                    <a:avLst/>
                  </a:prstGeom>
                  <a:solidFill>
                    <a:srgbClr val="98D6D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8" name="Rectangle 16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831"/>
                    <a:ext cx="1060" cy="4"/>
                  </a:xfrm>
                  <a:prstGeom prst="rect">
                    <a:avLst/>
                  </a:prstGeom>
                  <a:solidFill>
                    <a:srgbClr val="99D7D7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19" name="Freeform 168"/>
                  <p:cNvSpPr>
                    <a:spLocks/>
                  </p:cNvSpPr>
                  <p:nvPr/>
                </p:nvSpPr>
                <p:spPr bwMode="auto">
                  <a:xfrm>
                    <a:off x="1872" y="2160"/>
                    <a:ext cx="1056" cy="671"/>
                  </a:xfrm>
                  <a:custGeom>
                    <a:avLst/>
                    <a:gdLst>
                      <a:gd name="T0" fmla="*/ 474 w 1056"/>
                      <a:gd name="T1" fmla="*/ 2 h 671"/>
                      <a:gd name="T2" fmla="*/ 371 w 1056"/>
                      <a:gd name="T3" fmla="*/ 16 h 671"/>
                      <a:gd name="T4" fmla="*/ 276 w 1056"/>
                      <a:gd name="T5" fmla="*/ 41 h 671"/>
                      <a:gd name="T6" fmla="*/ 191 w 1056"/>
                      <a:gd name="T7" fmla="*/ 77 h 671"/>
                      <a:gd name="T8" fmla="*/ 120 w 1056"/>
                      <a:gd name="T9" fmla="*/ 122 h 671"/>
                      <a:gd name="T10" fmla="*/ 63 w 1056"/>
                      <a:gd name="T11" fmla="*/ 176 h 671"/>
                      <a:gd name="T12" fmla="*/ 24 w 1056"/>
                      <a:gd name="T13" fmla="*/ 235 h 671"/>
                      <a:gd name="T14" fmla="*/ 2 w 1056"/>
                      <a:gd name="T15" fmla="*/ 302 h 671"/>
                      <a:gd name="T16" fmla="*/ 2 w 1056"/>
                      <a:gd name="T17" fmla="*/ 369 h 671"/>
                      <a:gd name="T18" fmla="*/ 24 w 1056"/>
                      <a:gd name="T19" fmla="*/ 436 h 671"/>
                      <a:gd name="T20" fmla="*/ 63 w 1056"/>
                      <a:gd name="T21" fmla="*/ 496 h 671"/>
                      <a:gd name="T22" fmla="*/ 120 w 1056"/>
                      <a:gd name="T23" fmla="*/ 549 h 671"/>
                      <a:gd name="T24" fmla="*/ 191 w 1056"/>
                      <a:gd name="T25" fmla="*/ 594 h 671"/>
                      <a:gd name="T26" fmla="*/ 276 w 1056"/>
                      <a:gd name="T27" fmla="*/ 632 h 671"/>
                      <a:gd name="T28" fmla="*/ 371 w 1056"/>
                      <a:gd name="T29" fmla="*/ 656 h 671"/>
                      <a:gd name="T30" fmla="*/ 474 w 1056"/>
                      <a:gd name="T31" fmla="*/ 669 h 671"/>
                      <a:gd name="T32" fmla="*/ 580 w 1056"/>
                      <a:gd name="T33" fmla="*/ 669 h 671"/>
                      <a:gd name="T34" fmla="*/ 685 w 1056"/>
                      <a:gd name="T35" fmla="*/ 656 h 671"/>
                      <a:gd name="T36" fmla="*/ 780 w 1056"/>
                      <a:gd name="T37" fmla="*/ 632 h 671"/>
                      <a:gd name="T38" fmla="*/ 863 w 1056"/>
                      <a:gd name="T39" fmla="*/ 594 h 671"/>
                      <a:gd name="T40" fmla="*/ 936 w 1056"/>
                      <a:gd name="T41" fmla="*/ 549 h 671"/>
                      <a:gd name="T42" fmla="*/ 993 w 1056"/>
                      <a:gd name="T43" fmla="*/ 496 h 671"/>
                      <a:gd name="T44" fmla="*/ 1033 w 1056"/>
                      <a:gd name="T45" fmla="*/ 436 h 671"/>
                      <a:gd name="T46" fmla="*/ 1054 w 1056"/>
                      <a:gd name="T47" fmla="*/ 369 h 671"/>
                      <a:gd name="T48" fmla="*/ 1054 w 1056"/>
                      <a:gd name="T49" fmla="*/ 302 h 671"/>
                      <a:gd name="T50" fmla="*/ 1033 w 1056"/>
                      <a:gd name="T51" fmla="*/ 235 h 671"/>
                      <a:gd name="T52" fmla="*/ 993 w 1056"/>
                      <a:gd name="T53" fmla="*/ 176 h 671"/>
                      <a:gd name="T54" fmla="*/ 936 w 1056"/>
                      <a:gd name="T55" fmla="*/ 122 h 671"/>
                      <a:gd name="T56" fmla="*/ 863 w 1056"/>
                      <a:gd name="T57" fmla="*/ 77 h 671"/>
                      <a:gd name="T58" fmla="*/ 780 w 1056"/>
                      <a:gd name="T59" fmla="*/ 41 h 671"/>
                      <a:gd name="T60" fmla="*/ 685 w 1056"/>
                      <a:gd name="T61" fmla="*/ 16 h 671"/>
                      <a:gd name="T62" fmla="*/ 580 w 1056"/>
                      <a:gd name="T63" fmla="*/ 2 h 671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056"/>
                      <a:gd name="T97" fmla="*/ 0 h 671"/>
                      <a:gd name="T98" fmla="*/ 1056 w 1056"/>
                      <a:gd name="T99" fmla="*/ 671 h 671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056" h="671">
                        <a:moveTo>
                          <a:pt x="527" y="0"/>
                        </a:moveTo>
                        <a:lnTo>
                          <a:pt x="474" y="2"/>
                        </a:lnTo>
                        <a:lnTo>
                          <a:pt x="421" y="6"/>
                        </a:lnTo>
                        <a:lnTo>
                          <a:pt x="371" y="16"/>
                        </a:lnTo>
                        <a:lnTo>
                          <a:pt x="322" y="26"/>
                        </a:lnTo>
                        <a:lnTo>
                          <a:pt x="276" y="41"/>
                        </a:lnTo>
                        <a:lnTo>
                          <a:pt x="233" y="57"/>
                        </a:lnTo>
                        <a:lnTo>
                          <a:pt x="191" y="77"/>
                        </a:lnTo>
                        <a:lnTo>
                          <a:pt x="154" y="99"/>
                        </a:lnTo>
                        <a:lnTo>
                          <a:pt x="120" y="122"/>
                        </a:lnTo>
                        <a:lnTo>
                          <a:pt x="91" y="148"/>
                        </a:lnTo>
                        <a:lnTo>
                          <a:pt x="63" y="176"/>
                        </a:lnTo>
                        <a:lnTo>
                          <a:pt x="41" y="205"/>
                        </a:lnTo>
                        <a:lnTo>
                          <a:pt x="24" y="235"/>
                        </a:lnTo>
                        <a:lnTo>
                          <a:pt x="10" y="269"/>
                        </a:lnTo>
                        <a:lnTo>
                          <a:pt x="2" y="302"/>
                        </a:lnTo>
                        <a:lnTo>
                          <a:pt x="0" y="336"/>
                        </a:lnTo>
                        <a:lnTo>
                          <a:pt x="2" y="369"/>
                        </a:lnTo>
                        <a:lnTo>
                          <a:pt x="10" y="403"/>
                        </a:lnTo>
                        <a:lnTo>
                          <a:pt x="24" y="436"/>
                        </a:lnTo>
                        <a:lnTo>
                          <a:pt x="41" y="466"/>
                        </a:lnTo>
                        <a:lnTo>
                          <a:pt x="63" y="496"/>
                        </a:lnTo>
                        <a:lnTo>
                          <a:pt x="91" y="523"/>
                        </a:lnTo>
                        <a:lnTo>
                          <a:pt x="120" y="549"/>
                        </a:lnTo>
                        <a:lnTo>
                          <a:pt x="154" y="573"/>
                        </a:lnTo>
                        <a:lnTo>
                          <a:pt x="191" y="594"/>
                        </a:lnTo>
                        <a:lnTo>
                          <a:pt x="233" y="614"/>
                        </a:lnTo>
                        <a:lnTo>
                          <a:pt x="276" y="632"/>
                        </a:lnTo>
                        <a:lnTo>
                          <a:pt x="322" y="646"/>
                        </a:lnTo>
                        <a:lnTo>
                          <a:pt x="371" y="656"/>
                        </a:lnTo>
                        <a:lnTo>
                          <a:pt x="421" y="665"/>
                        </a:lnTo>
                        <a:lnTo>
                          <a:pt x="474" y="669"/>
                        </a:lnTo>
                        <a:lnTo>
                          <a:pt x="527" y="671"/>
                        </a:lnTo>
                        <a:lnTo>
                          <a:pt x="580" y="669"/>
                        </a:lnTo>
                        <a:lnTo>
                          <a:pt x="634" y="665"/>
                        </a:lnTo>
                        <a:lnTo>
                          <a:pt x="685" y="656"/>
                        </a:lnTo>
                        <a:lnTo>
                          <a:pt x="733" y="646"/>
                        </a:lnTo>
                        <a:lnTo>
                          <a:pt x="780" y="632"/>
                        </a:lnTo>
                        <a:lnTo>
                          <a:pt x="823" y="614"/>
                        </a:lnTo>
                        <a:lnTo>
                          <a:pt x="863" y="594"/>
                        </a:lnTo>
                        <a:lnTo>
                          <a:pt x="902" y="573"/>
                        </a:lnTo>
                        <a:lnTo>
                          <a:pt x="936" y="549"/>
                        </a:lnTo>
                        <a:lnTo>
                          <a:pt x="966" y="523"/>
                        </a:lnTo>
                        <a:lnTo>
                          <a:pt x="993" y="496"/>
                        </a:lnTo>
                        <a:lnTo>
                          <a:pt x="1015" y="466"/>
                        </a:lnTo>
                        <a:lnTo>
                          <a:pt x="1033" y="436"/>
                        </a:lnTo>
                        <a:lnTo>
                          <a:pt x="1047" y="403"/>
                        </a:lnTo>
                        <a:lnTo>
                          <a:pt x="1054" y="369"/>
                        </a:lnTo>
                        <a:lnTo>
                          <a:pt x="1056" y="336"/>
                        </a:lnTo>
                        <a:lnTo>
                          <a:pt x="1054" y="302"/>
                        </a:lnTo>
                        <a:lnTo>
                          <a:pt x="1047" y="269"/>
                        </a:lnTo>
                        <a:lnTo>
                          <a:pt x="1033" y="235"/>
                        </a:lnTo>
                        <a:lnTo>
                          <a:pt x="1015" y="205"/>
                        </a:lnTo>
                        <a:lnTo>
                          <a:pt x="993" y="176"/>
                        </a:lnTo>
                        <a:lnTo>
                          <a:pt x="966" y="148"/>
                        </a:lnTo>
                        <a:lnTo>
                          <a:pt x="936" y="122"/>
                        </a:lnTo>
                        <a:lnTo>
                          <a:pt x="902" y="99"/>
                        </a:lnTo>
                        <a:lnTo>
                          <a:pt x="863" y="77"/>
                        </a:lnTo>
                        <a:lnTo>
                          <a:pt x="823" y="57"/>
                        </a:lnTo>
                        <a:lnTo>
                          <a:pt x="780" y="41"/>
                        </a:lnTo>
                        <a:lnTo>
                          <a:pt x="733" y="26"/>
                        </a:lnTo>
                        <a:lnTo>
                          <a:pt x="685" y="16"/>
                        </a:lnTo>
                        <a:lnTo>
                          <a:pt x="634" y="6"/>
                        </a:lnTo>
                        <a:lnTo>
                          <a:pt x="580" y="2"/>
                        </a:lnTo>
                        <a:lnTo>
                          <a:pt x="527" y="0"/>
                        </a:lnTo>
                        <a:close/>
                      </a:path>
                    </a:pathLst>
                  </a:custGeom>
                  <a:solidFill>
                    <a:srgbClr val="99D7D7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/>
                  </a:p>
                </p:txBody>
              </p:sp>
              <p:sp>
                <p:nvSpPr>
                  <p:cNvPr id="920" name="Oval 16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60"/>
                    <a:ext cx="1058" cy="673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1" name="Rectangle 17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60"/>
                    <a:ext cx="1060" cy="4"/>
                  </a:xfrm>
                  <a:prstGeom prst="rect">
                    <a:avLst/>
                  </a:prstGeom>
                  <a:solidFill>
                    <a:srgbClr val="00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2" name="Rectangle 17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64"/>
                    <a:ext cx="1060" cy="4"/>
                  </a:xfrm>
                  <a:prstGeom prst="rect">
                    <a:avLst/>
                  </a:prstGeom>
                  <a:solidFill>
                    <a:srgbClr val="06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3" name="Rectangle 17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68"/>
                    <a:ext cx="1060" cy="6"/>
                  </a:xfrm>
                  <a:prstGeom prst="rect">
                    <a:avLst/>
                  </a:prstGeom>
                  <a:solidFill>
                    <a:srgbClr val="09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4" name="Rectangle 17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74"/>
                    <a:ext cx="1060" cy="4"/>
                  </a:xfrm>
                  <a:prstGeom prst="rect">
                    <a:avLst/>
                  </a:prstGeom>
                  <a:solidFill>
                    <a:srgbClr val="0A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5" name="Rectangle 17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78"/>
                    <a:ext cx="1060" cy="4"/>
                  </a:xfrm>
                  <a:prstGeom prst="rect">
                    <a:avLst/>
                  </a:prstGeom>
                  <a:solidFill>
                    <a:srgbClr val="0C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6" name="Rectangle 17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82"/>
                    <a:ext cx="1060" cy="4"/>
                  </a:xfrm>
                  <a:prstGeom prst="rect">
                    <a:avLst/>
                  </a:prstGeom>
                  <a:solidFill>
                    <a:srgbClr val="0E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7" name="Rectangle 17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86"/>
                    <a:ext cx="1060" cy="6"/>
                  </a:xfrm>
                  <a:prstGeom prst="rect">
                    <a:avLst/>
                  </a:prstGeom>
                  <a:solidFill>
                    <a:srgbClr val="0F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8" name="Rectangle 17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92"/>
                    <a:ext cx="1060" cy="4"/>
                  </a:xfrm>
                  <a:prstGeom prst="rect">
                    <a:avLst/>
                  </a:prstGeom>
                  <a:solidFill>
                    <a:srgbClr val="119999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29" name="Rectangle 17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96"/>
                    <a:ext cx="1060" cy="3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0" name="Rectangle 17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199"/>
                    <a:ext cx="1060" cy="4"/>
                  </a:xfrm>
                  <a:prstGeom prst="rect">
                    <a:avLst/>
                  </a:prstGeom>
                  <a:solidFill>
                    <a:srgbClr val="13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1" name="Rectangle 18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03"/>
                    <a:ext cx="1060" cy="4"/>
                  </a:xfrm>
                  <a:prstGeom prst="rect">
                    <a:avLst/>
                  </a:prstGeom>
                  <a:solidFill>
                    <a:srgbClr val="15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2" name="Rectangle 18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07"/>
                    <a:ext cx="1060" cy="6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3" name="Rectangle 18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13"/>
                    <a:ext cx="1060" cy="4"/>
                  </a:xfrm>
                  <a:prstGeom prst="rect">
                    <a:avLst/>
                  </a:prstGeom>
                  <a:solidFill>
                    <a:srgbClr val="179A9A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4" name="Rectangle 18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17"/>
                    <a:ext cx="1060" cy="4"/>
                  </a:xfrm>
                  <a:prstGeom prst="rect">
                    <a:avLst/>
                  </a:prstGeom>
                  <a:solidFill>
                    <a:srgbClr val="19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5" name="Rectangle 18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21"/>
                    <a:ext cx="1060" cy="4"/>
                  </a:xfrm>
                  <a:prstGeom prst="rect">
                    <a:avLst/>
                  </a:prstGeom>
                  <a:solidFill>
                    <a:srgbClr val="1A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6" name="Rectangle 18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25"/>
                    <a:ext cx="1060" cy="6"/>
                  </a:xfrm>
                  <a:prstGeom prst="rect">
                    <a:avLst/>
                  </a:prstGeom>
                  <a:solidFill>
                    <a:srgbClr val="1B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7" name="Rectangle 18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31"/>
                    <a:ext cx="1060" cy="4"/>
                  </a:xfrm>
                  <a:prstGeom prst="rect">
                    <a:avLst/>
                  </a:prstGeom>
                  <a:solidFill>
                    <a:srgbClr val="1D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8" name="Rectangle 18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35"/>
                    <a:ext cx="1060" cy="4"/>
                  </a:xfrm>
                  <a:prstGeom prst="rect">
                    <a:avLst/>
                  </a:prstGeom>
                  <a:solidFill>
                    <a:srgbClr val="1E9B9B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39" name="Rectangle 18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39"/>
                    <a:ext cx="1060" cy="4"/>
                  </a:xfrm>
                  <a:prstGeom prst="rect">
                    <a:avLst/>
                  </a:prstGeom>
                  <a:solidFill>
                    <a:srgbClr val="1F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0" name="Rectangle 18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43"/>
                    <a:ext cx="1060" cy="4"/>
                  </a:xfrm>
                  <a:prstGeom prst="rect">
                    <a:avLst/>
                  </a:prstGeom>
                  <a:solidFill>
                    <a:srgbClr val="20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1" name="Rectangle 19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47"/>
                    <a:ext cx="1060" cy="6"/>
                  </a:xfrm>
                  <a:prstGeom prst="rect">
                    <a:avLst/>
                  </a:prstGeom>
                  <a:solidFill>
                    <a:srgbClr val="22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2" name="Rectangle 19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53"/>
                    <a:ext cx="1060" cy="4"/>
                  </a:xfrm>
                  <a:prstGeom prst="rect">
                    <a:avLst/>
                  </a:prstGeom>
                  <a:solidFill>
                    <a:srgbClr val="239C9C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3" name="Rectangle 19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57"/>
                    <a:ext cx="1060" cy="4"/>
                  </a:xfrm>
                  <a:prstGeom prst="rect">
                    <a:avLst/>
                  </a:prstGeom>
                  <a:solidFill>
                    <a:srgbClr val="24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4" name="Rectangle 19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61"/>
                    <a:ext cx="1060" cy="4"/>
                  </a:xfrm>
                  <a:prstGeom prst="rect">
                    <a:avLst/>
                  </a:prstGeom>
                  <a:solidFill>
                    <a:srgbClr val="26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5" name="Rectangle 19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65"/>
                    <a:ext cx="1060" cy="6"/>
                  </a:xfrm>
                  <a:prstGeom prst="rect">
                    <a:avLst/>
                  </a:prstGeom>
                  <a:solidFill>
                    <a:srgbClr val="279D9D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6" name="Rectangle 19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71"/>
                    <a:ext cx="1060" cy="4"/>
                  </a:xfrm>
                  <a:prstGeom prst="rect">
                    <a:avLst/>
                  </a:prstGeom>
                  <a:solidFill>
                    <a:srgbClr val="28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7" name="Rectangle 19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75"/>
                    <a:ext cx="1060" cy="3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8" name="Rectangle 19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78"/>
                    <a:ext cx="1060" cy="4"/>
                  </a:xfrm>
                  <a:prstGeom prst="rect">
                    <a:avLst/>
                  </a:prstGeom>
                  <a:solidFill>
                    <a:srgbClr val="2A9E9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49" name="Rectangle 19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82"/>
                    <a:ext cx="1060" cy="4"/>
                  </a:xfrm>
                  <a:prstGeom prst="rect">
                    <a:avLst/>
                  </a:prstGeom>
                  <a:solidFill>
                    <a:srgbClr val="2C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0" name="Rectangle 19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86"/>
                    <a:ext cx="1060" cy="6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1" name="Rectangle 20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92"/>
                    <a:ext cx="1060" cy="4"/>
                  </a:xfrm>
                  <a:prstGeom prst="rect">
                    <a:avLst/>
                  </a:prstGeom>
                  <a:solidFill>
                    <a:srgbClr val="2E9F9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2" name="Rectangle 20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96"/>
                    <a:ext cx="1060" cy="4"/>
                  </a:xfrm>
                  <a:prstGeom prst="rect">
                    <a:avLst/>
                  </a:prstGeom>
                  <a:solidFill>
                    <a:srgbClr val="30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3" name="Rectangle 20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00"/>
                    <a:ext cx="1060" cy="4"/>
                  </a:xfrm>
                  <a:prstGeom prst="rect">
                    <a:avLst/>
                  </a:prstGeom>
                  <a:solidFill>
                    <a:srgbClr val="31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4" name="Rectangle 20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04"/>
                    <a:ext cx="1060" cy="6"/>
                  </a:xfrm>
                  <a:prstGeom prst="rect">
                    <a:avLst/>
                  </a:prstGeom>
                  <a:solidFill>
                    <a:srgbClr val="32A0A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5" name="Rectangle 204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10"/>
                    <a:ext cx="1060" cy="4"/>
                  </a:xfrm>
                  <a:prstGeom prst="rect">
                    <a:avLst/>
                  </a:prstGeom>
                  <a:solidFill>
                    <a:srgbClr val="34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6" name="Rectangle 20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14"/>
                    <a:ext cx="1060" cy="4"/>
                  </a:xfrm>
                  <a:prstGeom prst="rect">
                    <a:avLst/>
                  </a:prstGeom>
                  <a:solidFill>
                    <a:srgbClr val="35A1A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7" name="Rectangle 206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18"/>
                    <a:ext cx="1060" cy="4"/>
                  </a:xfrm>
                  <a:prstGeom prst="rect">
                    <a:avLst/>
                  </a:prstGeom>
                  <a:solidFill>
                    <a:srgbClr val="36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8" name="Rectangle 207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22"/>
                    <a:ext cx="1060" cy="4"/>
                  </a:xfrm>
                  <a:prstGeom prst="rect">
                    <a:avLst/>
                  </a:prstGeom>
                  <a:solidFill>
                    <a:srgbClr val="38A2A2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59" name="Rectangle 208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26"/>
                    <a:ext cx="1060" cy="6"/>
                  </a:xfrm>
                  <a:prstGeom prst="rect">
                    <a:avLst/>
                  </a:prstGeom>
                  <a:solidFill>
                    <a:srgbClr val="39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60" name="Rectangle 209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32"/>
                    <a:ext cx="1060" cy="4"/>
                  </a:xfrm>
                  <a:prstGeom prst="rect">
                    <a:avLst/>
                  </a:prstGeom>
                  <a:solidFill>
                    <a:srgbClr val="3AA3A3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61" name="Rectangle 210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36"/>
                    <a:ext cx="1060" cy="4"/>
                  </a:xfrm>
                  <a:prstGeom prst="rect">
                    <a:avLst/>
                  </a:prstGeom>
                  <a:solidFill>
                    <a:srgbClr val="3C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62" name="Rectangle 211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40"/>
                    <a:ext cx="1060" cy="4"/>
                  </a:xfrm>
                  <a:prstGeom prst="rect">
                    <a:avLst/>
                  </a:prstGeom>
                  <a:solidFill>
                    <a:srgbClr val="3DA4A4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63" name="Rectangle 212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44"/>
                    <a:ext cx="1060" cy="4"/>
                  </a:xfrm>
                  <a:prstGeom prst="rect">
                    <a:avLst/>
                  </a:prstGeom>
                  <a:solidFill>
                    <a:srgbClr val="3E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  <p:sp>
                <p:nvSpPr>
                  <p:cNvPr id="964" name="Rectangle 213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348"/>
                    <a:ext cx="1060" cy="5"/>
                  </a:xfrm>
                  <a:prstGeom prst="rect">
                    <a:avLst/>
                  </a:prstGeom>
                  <a:solidFill>
                    <a:srgbClr val="40A5A5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it-IT">
                      <a:latin typeface="Calibri" pitchFamily="34" charset="0"/>
                    </a:endParaRPr>
                  </a:p>
                </p:txBody>
              </p:sp>
            </p:grpSp>
            <p:sp>
              <p:nvSpPr>
                <p:cNvPr id="655" name="Rectangle 214"/>
                <p:cNvSpPr>
                  <a:spLocks noChangeArrowheads="1"/>
                </p:cNvSpPr>
                <p:nvPr/>
              </p:nvSpPr>
              <p:spPr bwMode="auto">
                <a:xfrm>
                  <a:off x="1872" y="2353"/>
                  <a:ext cx="1060" cy="4"/>
                </a:xfrm>
                <a:prstGeom prst="rect">
                  <a:avLst/>
                </a:prstGeom>
                <a:solidFill>
                  <a:srgbClr val="41A6A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56" name="Rectangle 215"/>
                <p:cNvSpPr>
                  <a:spLocks noChangeArrowheads="1"/>
                </p:cNvSpPr>
                <p:nvPr/>
              </p:nvSpPr>
              <p:spPr bwMode="auto">
                <a:xfrm>
                  <a:off x="1872" y="2357"/>
                  <a:ext cx="1060" cy="4"/>
                </a:xfrm>
                <a:prstGeom prst="rect">
                  <a:avLst/>
                </a:prstGeom>
                <a:solidFill>
                  <a:srgbClr val="42A6A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57" name="Rectangle 216"/>
                <p:cNvSpPr>
                  <a:spLocks noChangeArrowheads="1"/>
                </p:cNvSpPr>
                <p:nvPr/>
              </p:nvSpPr>
              <p:spPr bwMode="auto">
                <a:xfrm>
                  <a:off x="1872" y="2361"/>
                  <a:ext cx="1060" cy="4"/>
                </a:xfrm>
                <a:prstGeom prst="rect">
                  <a:avLst/>
                </a:prstGeom>
                <a:solidFill>
                  <a:srgbClr val="44A7A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58" name="Rectangle 217"/>
                <p:cNvSpPr>
                  <a:spLocks noChangeArrowheads="1"/>
                </p:cNvSpPr>
                <p:nvPr/>
              </p:nvSpPr>
              <p:spPr bwMode="auto">
                <a:xfrm>
                  <a:off x="1872" y="2365"/>
                  <a:ext cx="1060" cy="6"/>
                </a:xfrm>
                <a:prstGeom prst="rect">
                  <a:avLst/>
                </a:prstGeom>
                <a:solidFill>
                  <a:srgbClr val="45A7A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59" name="Rectangle 218"/>
                <p:cNvSpPr>
                  <a:spLocks noChangeArrowheads="1"/>
                </p:cNvSpPr>
                <p:nvPr/>
              </p:nvSpPr>
              <p:spPr bwMode="auto">
                <a:xfrm>
                  <a:off x="1872" y="2371"/>
                  <a:ext cx="1060" cy="4"/>
                </a:xfrm>
                <a:prstGeom prst="rect">
                  <a:avLst/>
                </a:prstGeom>
                <a:solidFill>
                  <a:srgbClr val="46A8A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0" name="Rectangle 219"/>
                <p:cNvSpPr>
                  <a:spLocks noChangeArrowheads="1"/>
                </p:cNvSpPr>
                <p:nvPr/>
              </p:nvSpPr>
              <p:spPr bwMode="auto">
                <a:xfrm>
                  <a:off x="1872" y="2375"/>
                  <a:ext cx="1060" cy="4"/>
                </a:xfrm>
                <a:prstGeom prst="rect">
                  <a:avLst/>
                </a:prstGeom>
                <a:solidFill>
                  <a:srgbClr val="48A8A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1" name="Rectangle 220"/>
                <p:cNvSpPr>
                  <a:spLocks noChangeArrowheads="1"/>
                </p:cNvSpPr>
                <p:nvPr/>
              </p:nvSpPr>
              <p:spPr bwMode="auto">
                <a:xfrm>
                  <a:off x="1872" y="2379"/>
                  <a:ext cx="1060" cy="4"/>
                </a:xfrm>
                <a:prstGeom prst="rect">
                  <a:avLst/>
                </a:prstGeom>
                <a:solidFill>
                  <a:srgbClr val="49A9A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2" name="Rectangle 221"/>
                <p:cNvSpPr>
                  <a:spLocks noChangeArrowheads="1"/>
                </p:cNvSpPr>
                <p:nvPr/>
              </p:nvSpPr>
              <p:spPr bwMode="auto">
                <a:xfrm>
                  <a:off x="1872" y="2383"/>
                  <a:ext cx="1060" cy="4"/>
                </a:xfrm>
                <a:prstGeom prst="rect">
                  <a:avLst/>
                </a:prstGeom>
                <a:solidFill>
                  <a:srgbClr val="4BAAA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3" name="Rectangle 222"/>
                <p:cNvSpPr>
                  <a:spLocks noChangeArrowheads="1"/>
                </p:cNvSpPr>
                <p:nvPr/>
              </p:nvSpPr>
              <p:spPr bwMode="auto">
                <a:xfrm>
                  <a:off x="1872" y="2387"/>
                  <a:ext cx="1060" cy="6"/>
                </a:xfrm>
                <a:prstGeom prst="rect">
                  <a:avLst/>
                </a:prstGeom>
                <a:solidFill>
                  <a:srgbClr val="4CAAA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4" name="Rectangle 223"/>
                <p:cNvSpPr>
                  <a:spLocks noChangeArrowheads="1"/>
                </p:cNvSpPr>
                <p:nvPr/>
              </p:nvSpPr>
              <p:spPr bwMode="auto">
                <a:xfrm>
                  <a:off x="1872" y="2393"/>
                  <a:ext cx="1060" cy="4"/>
                </a:xfrm>
                <a:prstGeom prst="rect">
                  <a:avLst/>
                </a:prstGeom>
                <a:solidFill>
                  <a:srgbClr val="4DABA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5" name="Rectangle 224"/>
                <p:cNvSpPr>
                  <a:spLocks noChangeArrowheads="1"/>
                </p:cNvSpPr>
                <p:nvPr/>
              </p:nvSpPr>
              <p:spPr bwMode="auto">
                <a:xfrm>
                  <a:off x="1872" y="2397"/>
                  <a:ext cx="1060" cy="4"/>
                </a:xfrm>
                <a:prstGeom prst="rect">
                  <a:avLst/>
                </a:prstGeom>
                <a:solidFill>
                  <a:srgbClr val="4FABA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6" name="Rectangle 225"/>
                <p:cNvSpPr>
                  <a:spLocks noChangeArrowheads="1"/>
                </p:cNvSpPr>
                <p:nvPr/>
              </p:nvSpPr>
              <p:spPr bwMode="auto">
                <a:xfrm>
                  <a:off x="1872" y="2401"/>
                  <a:ext cx="1060" cy="4"/>
                </a:xfrm>
                <a:prstGeom prst="rect">
                  <a:avLst/>
                </a:prstGeom>
                <a:solidFill>
                  <a:srgbClr val="50ACA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7" name="Rectangle 226"/>
                <p:cNvSpPr>
                  <a:spLocks noChangeArrowheads="1"/>
                </p:cNvSpPr>
                <p:nvPr/>
              </p:nvSpPr>
              <p:spPr bwMode="auto">
                <a:xfrm>
                  <a:off x="1872" y="2405"/>
                  <a:ext cx="1060" cy="6"/>
                </a:xfrm>
                <a:prstGeom prst="rect">
                  <a:avLst/>
                </a:prstGeom>
                <a:solidFill>
                  <a:srgbClr val="51ACA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8" name="Rectangle 227"/>
                <p:cNvSpPr>
                  <a:spLocks noChangeArrowheads="1"/>
                </p:cNvSpPr>
                <p:nvPr/>
              </p:nvSpPr>
              <p:spPr bwMode="auto">
                <a:xfrm>
                  <a:off x="1872" y="2411"/>
                  <a:ext cx="1060" cy="4"/>
                </a:xfrm>
                <a:prstGeom prst="rect">
                  <a:avLst/>
                </a:prstGeom>
                <a:solidFill>
                  <a:srgbClr val="53ADA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69" name="Rectangle 228"/>
                <p:cNvSpPr>
                  <a:spLocks noChangeArrowheads="1"/>
                </p:cNvSpPr>
                <p:nvPr/>
              </p:nvSpPr>
              <p:spPr bwMode="auto">
                <a:xfrm>
                  <a:off x="1872" y="2415"/>
                  <a:ext cx="1060" cy="4"/>
                </a:xfrm>
                <a:prstGeom prst="rect">
                  <a:avLst/>
                </a:prstGeom>
                <a:solidFill>
                  <a:srgbClr val="54AEA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0" name="Rectangle 229"/>
                <p:cNvSpPr>
                  <a:spLocks noChangeArrowheads="1"/>
                </p:cNvSpPr>
                <p:nvPr/>
              </p:nvSpPr>
              <p:spPr bwMode="auto">
                <a:xfrm>
                  <a:off x="1872" y="2419"/>
                  <a:ext cx="1060" cy="4"/>
                </a:xfrm>
                <a:prstGeom prst="rect">
                  <a:avLst/>
                </a:prstGeom>
                <a:solidFill>
                  <a:srgbClr val="55AEA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1" name="Rectangle 230"/>
                <p:cNvSpPr>
                  <a:spLocks noChangeArrowheads="1"/>
                </p:cNvSpPr>
                <p:nvPr/>
              </p:nvSpPr>
              <p:spPr bwMode="auto">
                <a:xfrm>
                  <a:off x="1872" y="2423"/>
                  <a:ext cx="1060" cy="4"/>
                </a:xfrm>
                <a:prstGeom prst="rect">
                  <a:avLst/>
                </a:prstGeom>
                <a:solidFill>
                  <a:srgbClr val="57AFA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2" name="Rectangle 231"/>
                <p:cNvSpPr>
                  <a:spLocks noChangeArrowheads="1"/>
                </p:cNvSpPr>
                <p:nvPr/>
              </p:nvSpPr>
              <p:spPr bwMode="auto">
                <a:xfrm>
                  <a:off x="1872" y="2427"/>
                  <a:ext cx="1060" cy="5"/>
                </a:xfrm>
                <a:prstGeom prst="rect">
                  <a:avLst/>
                </a:prstGeom>
                <a:solidFill>
                  <a:srgbClr val="58B0B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3" name="Rectangle 232"/>
                <p:cNvSpPr>
                  <a:spLocks noChangeArrowheads="1"/>
                </p:cNvSpPr>
                <p:nvPr/>
              </p:nvSpPr>
              <p:spPr bwMode="auto">
                <a:xfrm>
                  <a:off x="1872" y="2432"/>
                  <a:ext cx="1060" cy="4"/>
                </a:xfrm>
                <a:prstGeom prst="rect">
                  <a:avLst/>
                </a:prstGeom>
                <a:solidFill>
                  <a:srgbClr val="59B0B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4" name="Rectangle 233"/>
                <p:cNvSpPr>
                  <a:spLocks noChangeArrowheads="1"/>
                </p:cNvSpPr>
                <p:nvPr/>
              </p:nvSpPr>
              <p:spPr bwMode="auto">
                <a:xfrm>
                  <a:off x="1872" y="2436"/>
                  <a:ext cx="1060" cy="4"/>
                </a:xfrm>
                <a:prstGeom prst="rect">
                  <a:avLst/>
                </a:prstGeom>
                <a:solidFill>
                  <a:srgbClr val="5BB1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5" name="Rectangle 234"/>
                <p:cNvSpPr>
                  <a:spLocks noChangeArrowheads="1"/>
                </p:cNvSpPr>
                <p:nvPr/>
              </p:nvSpPr>
              <p:spPr bwMode="auto">
                <a:xfrm>
                  <a:off x="1872" y="2440"/>
                  <a:ext cx="1060" cy="4"/>
                </a:xfrm>
                <a:prstGeom prst="rect">
                  <a:avLst/>
                </a:prstGeom>
                <a:solidFill>
                  <a:srgbClr val="5CB2B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6" name="Rectangle 235"/>
                <p:cNvSpPr>
                  <a:spLocks noChangeArrowheads="1"/>
                </p:cNvSpPr>
                <p:nvPr/>
              </p:nvSpPr>
              <p:spPr bwMode="auto">
                <a:xfrm>
                  <a:off x="1872" y="2444"/>
                  <a:ext cx="1060" cy="6"/>
                </a:xfrm>
                <a:prstGeom prst="rect">
                  <a:avLst/>
                </a:prstGeom>
                <a:solidFill>
                  <a:srgbClr val="5DB2B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7" name="Rectangle 236"/>
                <p:cNvSpPr>
                  <a:spLocks noChangeArrowheads="1"/>
                </p:cNvSpPr>
                <p:nvPr/>
              </p:nvSpPr>
              <p:spPr bwMode="auto">
                <a:xfrm>
                  <a:off x="1872" y="2450"/>
                  <a:ext cx="1060" cy="4"/>
                </a:xfrm>
                <a:prstGeom prst="rect">
                  <a:avLst/>
                </a:prstGeom>
                <a:solidFill>
                  <a:srgbClr val="5FB3B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8" name="Rectangle 237"/>
                <p:cNvSpPr>
                  <a:spLocks noChangeArrowheads="1"/>
                </p:cNvSpPr>
                <p:nvPr/>
              </p:nvSpPr>
              <p:spPr bwMode="auto">
                <a:xfrm>
                  <a:off x="1872" y="2454"/>
                  <a:ext cx="1060" cy="4"/>
                </a:xfrm>
                <a:prstGeom prst="rect">
                  <a:avLst/>
                </a:prstGeom>
                <a:solidFill>
                  <a:srgbClr val="60B4B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79" name="Rectangle 238"/>
                <p:cNvSpPr>
                  <a:spLocks noChangeArrowheads="1"/>
                </p:cNvSpPr>
                <p:nvPr/>
              </p:nvSpPr>
              <p:spPr bwMode="auto">
                <a:xfrm>
                  <a:off x="1872" y="2458"/>
                  <a:ext cx="1060" cy="4"/>
                </a:xfrm>
                <a:prstGeom prst="rect">
                  <a:avLst/>
                </a:prstGeom>
                <a:solidFill>
                  <a:srgbClr val="61B4B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0" name="Rectangle 239"/>
                <p:cNvSpPr>
                  <a:spLocks noChangeArrowheads="1"/>
                </p:cNvSpPr>
                <p:nvPr/>
              </p:nvSpPr>
              <p:spPr bwMode="auto">
                <a:xfrm>
                  <a:off x="1872" y="2462"/>
                  <a:ext cx="1060" cy="4"/>
                </a:xfrm>
                <a:prstGeom prst="rect">
                  <a:avLst/>
                </a:prstGeom>
                <a:solidFill>
                  <a:srgbClr val="62B5B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1" name="Rectangle 240"/>
                <p:cNvSpPr>
                  <a:spLocks noChangeArrowheads="1"/>
                </p:cNvSpPr>
                <p:nvPr/>
              </p:nvSpPr>
              <p:spPr bwMode="auto">
                <a:xfrm>
                  <a:off x="1872" y="2466"/>
                  <a:ext cx="1060" cy="6"/>
                </a:xfrm>
                <a:prstGeom prst="rect">
                  <a:avLst/>
                </a:prstGeom>
                <a:solidFill>
                  <a:srgbClr val="64B6B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2" name="Rectangle 241"/>
                <p:cNvSpPr>
                  <a:spLocks noChangeArrowheads="1"/>
                </p:cNvSpPr>
                <p:nvPr/>
              </p:nvSpPr>
              <p:spPr bwMode="auto">
                <a:xfrm>
                  <a:off x="1872" y="2472"/>
                  <a:ext cx="1060" cy="4"/>
                </a:xfrm>
                <a:prstGeom prst="rect">
                  <a:avLst/>
                </a:prstGeom>
                <a:solidFill>
                  <a:srgbClr val="65B6B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3" name="Rectangle 242"/>
                <p:cNvSpPr>
                  <a:spLocks noChangeArrowheads="1"/>
                </p:cNvSpPr>
                <p:nvPr/>
              </p:nvSpPr>
              <p:spPr bwMode="auto">
                <a:xfrm>
                  <a:off x="1872" y="2476"/>
                  <a:ext cx="1060" cy="4"/>
                </a:xfrm>
                <a:prstGeom prst="rect">
                  <a:avLst/>
                </a:prstGeom>
                <a:solidFill>
                  <a:srgbClr val="66B7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4" name="Rectangle 243"/>
                <p:cNvSpPr>
                  <a:spLocks noChangeArrowheads="1"/>
                </p:cNvSpPr>
                <p:nvPr/>
              </p:nvSpPr>
              <p:spPr bwMode="auto">
                <a:xfrm>
                  <a:off x="1872" y="2480"/>
                  <a:ext cx="1060" cy="4"/>
                </a:xfrm>
                <a:prstGeom prst="rect">
                  <a:avLst/>
                </a:prstGeom>
                <a:solidFill>
                  <a:srgbClr val="68B8B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5" name="Rectangle 244"/>
                <p:cNvSpPr>
                  <a:spLocks noChangeArrowheads="1"/>
                </p:cNvSpPr>
                <p:nvPr/>
              </p:nvSpPr>
              <p:spPr bwMode="auto">
                <a:xfrm>
                  <a:off x="1872" y="2484"/>
                  <a:ext cx="1060" cy="6"/>
                </a:xfrm>
                <a:prstGeom prst="rect">
                  <a:avLst/>
                </a:prstGeom>
                <a:solidFill>
                  <a:srgbClr val="68B8B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6" name="Rectangle 245"/>
                <p:cNvSpPr>
                  <a:spLocks noChangeArrowheads="1"/>
                </p:cNvSpPr>
                <p:nvPr/>
              </p:nvSpPr>
              <p:spPr bwMode="auto">
                <a:xfrm>
                  <a:off x="1872" y="2490"/>
                  <a:ext cx="1060" cy="4"/>
                </a:xfrm>
                <a:prstGeom prst="rect">
                  <a:avLst/>
                </a:prstGeom>
                <a:solidFill>
                  <a:srgbClr val="6AB9B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7" name="Rectangle 246"/>
                <p:cNvSpPr>
                  <a:spLocks noChangeArrowheads="1"/>
                </p:cNvSpPr>
                <p:nvPr/>
              </p:nvSpPr>
              <p:spPr bwMode="auto">
                <a:xfrm>
                  <a:off x="1872" y="2494"/>
                  <a:ext cx="1060" cy="4"/>
                </a:xfrm>
                <a:prstGeom prst="rect">
                  <a:avLst/>
                </a:prstGeom>
                <a:solidFill>
                  <a:srgbClr val="6BBAB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8" name="Rectangle 247"/>
                <p:cNvSpPr>
                  <a:spLocks noChangeArrowheads="1"/>
                </p:cNvSpPr>
                <p:nvPr/>
              </p:nvSpPr>
              <p:spPr bwMode="auto">
                <a:xfrm>
                  <a:off x="1872" y="2498"/>
                  <a:ext cx="1060" cy="4"/>
                </a:xfrm>
                <a:prstGeom prst="rect">
                  <a:avLst/>
                </a:prstGeom>
                <a:solidFill>
                  <a:srgbClr val="6CBAB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89" name="Rectangle 248"/>
                <p:cNvSpPr>
                  <a:spLocks noChangeArrowheads="1"/>
                </p:cNvSpPr>
                <p:nvPr/>
              </p:nvSpPr>
              <p:spPr bwMode="auto">
                <a:xfrm>
                  <a:off x="1872" y="2502"/>
                  <a:ext cx="1060" cy="4"/>
                </a:xfrm>
                <a:prstGeom prst="rect">
                  <a:avLst/>
                </a:prstGeom>
                <a:solidFill>
                  <a:srgbClr val="6DBBB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0" name="Rectangle 249"/>
                <p:cNvSpPr>
                  <a:spLocks noChangeArrowheads="1"/>
                </p:cNvSpPr>
                <p:nvPr/>
              </p:nvSpPr>
              <p:spPr bwMode="auto">
                <a:xfrm>
                  <a:off x="1872" y="2506"/>
                  <a:ext cx="1060" cy="5"/>
                </a:xfrm>
                <a:prstGeom prst="rect">
                  <a:avLst/>
                </a:prstGeom>
                <a:solidFill>
                  <a:srgbClr val="6FBCB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1" name="Rectangle 250"/>
                <p:cNvSpPr>
                  <a:spLocks noChangeArrowheads="1"/>
                </p:cNvSpPr>
                <p:nvPr/>
              </p:nvSpPr>
              <p:spPr bwMode="auto">
                <a:xfrm>
                  <a:off x="1872" y="2511"/>
                  <a:ext cx="1060" cy="4"/>
                </a:xfrm>
                <a:prstGeom prst="rect">
                  <a:avLst/>
                </a:prstGeom>
                <a:solidFill>
                  <a:srgbClr val="70BCB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2" name="Rectangle 251"/>
                <p:cNvSpPr>
                  <a:spLocks noChangeArrowheads="1"/>
                </p:cNvSpPr>
                <p:nvPr/>
              </p:nvSpPr>
              <p:spPr bwMode="auto">
                <a:xfrm>
                  <a:off x="1872" y="2515"/>
                  <a:ext cx="1060" cy="4"/>
                </a:xfrm>
                <a:prstGeom prst="rect">
                  <a:avLst/>
                </a:prstGeom>
                <a:solidFill>
                  <a:srgbClr val="71BDB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3" name="Rectangle 252"/>
                <p:cNvSpPr>
                  <a:spLocks noChangeArrowheads="1"/>
                </p:cNvSpPr>
                <p:nvPr/>
              </p:nvSpPr>
              <p:spPr bwMode="auto">
                <a:xfrm>
                  <a:off x="1872" y="2519"/>
                  <a:ext cx="1060" cy="4"/>
                </a:xfrm>
                <a:prstGeom prst="rect">
                  <a:avLst/>
                </a:prstGeom>
                <a:solidFill>
                  <a:srgbClr val="72BEB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4" name="Rectangle 253"/>
                <p:cNvSpPr>
                  <a:spLocks noChangeArrowheads="1"/>
                </p:cNvSpPr>
                <p:nvPr/>
              </p:nvSpPr>
              <p:spPr bwMode="auto">
                <a:xfrm>
                  <a:off x="1872" y="2523"/>
                  <a:ext cx="1060" cy="6"/>
                </a:xfrm>
                <a:prstGeom prst="rect">
                  <a:avLst/>
                </a:prstGeom>
                <a:solidFill>
                  <a:srgbClr val="73BEB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5" name="Rectangle 254"/>
                <p:cNvSpPr>
                  <a:spLocks noChangeArrowheads="1"/>
                </p:cNvSpPr>
                <p:nvPr/>
              </p:nvSpPr>
              <p:spPr bwMode="auto">
                <a:xfrm>
                  <a:off x="1872" y="2529"/>
                  <a:ext cx="1060" cy="4"/>
                </a:xfrm>
                <a:prstGeom prst="rect">
                  <a:avLst/>
                </a:prstGeom>
                <a:solidFill>
                  <a:srgbClr val="74BFB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6" name="Rectangle 255"/>
                <p:cNvSpPr>
                  <a:spLocks noChangeArrowheads="1"/>
                </p:cNvSpPr>
                <p:nvPr/>
              </p:nvSpPr>
              <p:spPr bwMode="auto">
                <a:xfrm>
                  <a:off x="1872" y="2533"/>
                  <a:ext cx="1060" cy="4"/>
                </a:xfrm>
                <a:prstGeom prst="rect">
                  <a:avLst/>
                </a:prstGeom>
                <a:solidFill>
                  <a:srgbClr val="75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7" name="Rectangle 256"/>
                <p:cNvSpPr>
                  <a:spLocks noChangeArrowheads="1"/>
                </p:cNvSpPr>
                <p:nvPr/>
              </p:nvSpPr>
              <p:spPr bwMode="auto">
                <a:xfrm>
                  <a:off x="1872" y="2537"/>
                  <a:ext cx="1060" cy="4"/>
                </a:xfrm>
                <a:prstGeom prst="rect">
                  <a:avLst/>
                </a:prstGeom>
                <a:solidFill>
                  <a:srgbClr val="76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8" name="Rectangle 257"/>
                <p:cNvSpPr>
                  <a:spLocks noChangeArrowheads="1"/>
                </p:cNvSpPr>
                <p:nvPr/>
              </p:nvSpPr>
              <p:spPr bwMode="auto">
                <a:xfrm>
                  <a:off x="1872" y="2541"/>
                  <a:ext cx="1060" cy="4"/>
                </a:xfrm>
                <a:prstGeom prst="rect">
                  <a:avLst/>
                </a:prstGeom>
                <a:solidFill>
                  <a:srgbClr val="77C1C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699" name="Rectangle 258"/>
                <p:cNvSpPr>
                  <a:spLocks noChangeArrowheads="1"/>
                </p:cNvSpPr>
                <p:nvPr/>
              </p:nvSpPr>
              <p:spPr bwMode="auto">
                <a:xfrm>
                  <a:off x="1872" y="2545"/>
                  <a:ext cx="1060" cy="6"/>
                </a:xfrm>
                <a:prstGeom prst="rect">
                  <a:avLst/>
                </a:prstGeom>
                <a:solidFill>
                  <a:srgbClr val="79C2C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0" name="Rectangle 259"/>
                <p:cNvSpPr>
                  <a:spLocks noChangeArrowheads="1"/>
                </p:cNvSpPr>
                <p:nvPr/>
              </p:nvSpPr>
              <p:spPr bwMode="auto">
                <a:xfrm>
                  <a:off x="1872" y="2551"/>
                  <a:ext cx="1060" cy="4"/>
                </a:xfrm>
                <a:prstGeom prst="rect">
                  <a:avLst/>
                </a:prstGeom>
                <a:solidFill>
                  <a:srgbClr val="79C2C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1" name="Rectangle 260"/>
                <p:cNvSpPr>
                  <a:spLocks noChangeArrowheads="1"/>
                </p:cNvSpPr>
                <p:nvPr/>
              </p:nvSpPr>
              <p:spPr bwMode="auto">
                <a:xfrm>
                  <a:off x="1872" y="2555"/>
                  <a:ext cx="1060" cy="4"/>
                </a:xfrm>
                <a:prstGeom prst="rect">
                  <a:avLst/>
                </a:prstGeom>
                <a:solidFill>
                  <a:srgbClr val="7AC3C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2" name="Rectangle 261"/>
                <p:cNvSpPr>
                  <a:spLocks noChangeArrowheads="1"/>
                </p:cNvSpPr>
                <p:nvPr/>
              </p:nvSpPr>
              <p:spPr bwMode="auto">
                <a:xfrm>
                  <a:off x="1872" y="2559"/>
                  <a:ext cx="1060" cy="4"/>
                </a:xfrm>
                <a:prstGeom prst="rect">
                  <a:avLst/>
                </a:prstGeom>
                <a:solidFill>
                  <a:srgbClr val="7BC3C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3" name="Rectangle 262"/>
                <p:cNvSpPr>
                  <a:spLocks noChangeArrowheads="1"/>
                </p:cNvSpPr>
                <p:nvPr/>
              </p:nvSpPr>
              <p:spPr bwMode="auto">
                <a:xfrm>
                  <a:off x="1872" y="2563"/>
                  <a:ext cx="1060" cy="6"/>
                </a:xfrm>
                <a:prstGeom prst="rect">
                  <a:avLst/>
                </a:prstGeom>
                <a:solidFill>
                  <a:srgbClr val="7CC4C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4" name="Rectangle 263"/>
                <p:cNvSpPr>
                  <a:spLocks noChangeArrowheads="1"/>
                </p:cNvSpPr>
                <p:nvPr/>
              </p:nvSpPr>
              <p:spPr bwMode="auto">
                <a:xfrm>
                  <a:off x="1872" y="2569"/>
                  <a:ext cx="1060" cy="4"/>
                </a:xfrm>
                <a:prstGeom prst="rect">
                  <a:avLst/>
                </a:prstGeom>
                <a:solidFill>
                  <a:srgbClr val="7DC4C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5" name="Rectangle 264"/>
                <p:cNvSpPr>
                  <a:spLocks noChangeArrowheads="1"/>
                </p:cNvSpPr>
                <p:nvPr/>
              </p:nvSpPr>
              <p:spPr bwMode="auto">
                <a:xfrm>
                  <a:off x="1872" y="2573"/>
                  <a:ext cx="1060" cy="4"/>
                </a:xfrm>
                <a:prstGeom prst="rect">
                  <a:avLst/>
                </a:prstGeom>
                <a:solidFill>
                  <a:srgbClr val="7EC5C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6" name="Rectangle 265"/>
                <p:cNvSpPr>
                  <a:spLocks noChangeArrowheads="1"/>
                </p:cNvSpPr>
                <p:nvPr/>
              </p:nvSpPr>
              <p:spPr bwMode="auto">
                <a:xfrm>
                  <a:off x="1872" y="2577"/>
                  <a:ext cx="1060" cy="4"/>
                </a:xfrm>
                <a:prstGeom prst="rect">
                  <a:avLst/>
                </a:prstGeom>
                <a:solidFill>
                  <a:srgbClr val="7FC6C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7" name="Rectangle 266"/>
                <p:cNvSpPr>
                  <a:spLocks noChangeArrowheads="1"/>
                </p:cNvSpPr>
                <p:nvPr/>
              </p:nvSpPr>
              <p:spPr bwMode="auto">
                <a:xfrm>
                  <a:off x="1872" y="2581"/>
                  <a:ext cx="1060" cy="3"/>
                </a:xfrm>
                <a:prstGeom prst="rect">
                  <a:avLst/>
                </a:prstGeom>
                <a:solidFill>
                  <a:srgbClr val="80C6C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8" name="Rectangle 267"/>
                <p:cNvSpPr>
                  <a:spLocks noChangeArrowheads="1"/>
                </p:cNvSpPr>
                <p:nvPr/>
              </p:nvSpPr>
              <p:spPr bwMode="auto">
                <a:xfrm>
                  <a:off x="1872" y="2584"/>
                  <a:ext cx="1060" cy="6"/>
                </a:xfrm>
                <a:prstGeom prst="rect">
                  <a:avLst/>
                </a:prstGeom>
                <a:solidFill>
                  <a:srgbClr val="81C7C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09" name="Rectangle 268"/>
                <p:cNvSpPr>
                  <a:spLocks noChangeArrowheads="1"/>
                </p:cNvSpPr>
                <p:nvPr/>
              </p:nvSpPr>
              <p:spPr bwMode="auto">
                <a:xfrm>
                  <a:off x="1872" y="2590"/>
                  <a:ext cx="1060" cy="4"/>
                </a:xfrm>
                <a:prstGeom prst="rect">
                  <a:avLst/>
                </a:prstGeom>
                <a:solidFill>
                  <a:srgbClr val="81C7C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0" name="Rectangle 269"/>
                <p:cNvSpPr>
                  <a:spLocks noChangeArrowheads="1"/>
                </p:cNvSpPr>
                <p:nvPr/>
              </p:nvSpPr>
              <p:spPr bwMode="auto">
                <a:xfrm>
                  <a:off x="1872" y="2594"/>
                  <a:ext cx="1060" cy="4"/>
                </a:xfrm>
                <a:prstGeom prst="rect">
                  <a:avLst/>
                </a:prstGeom>
                <a:solidFill>
                  <a:srgbClr val="82C8C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1" name="Rectangle 270"/>
                <p:cNvSpPr>
                  <a:spLocks noChangeArrowheads="1"/>
                </p:cNvSpPr>
                <p:nvPr/>
              </p:nvSpPr>
              <p:spPr bwMode="auto">
                <a:xfrm>
                  <a:off x="1872" y="2598"/>
                  <a:ext cx="1060" cy="4"/>
                </a:xfrm>
                <a:prstGeom prst="rect">
                  <a:avLst/>
                </a:prstGeom>
                <a:solidFill>
                  <a:srgbClr val="83C8C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2" name="Rectangle 271"/>
                <p:cNvSpPr>
                  <a:spLocks noChangeArrowheads="1"/>
                </p:cNvSpPr>
                <p:nvPr/>
              </p:nvSpPr>
              <p:spPr bwMode="auto">
                <a:xfrm>
                  <a:off x="1872" y="2602"/>
                  <a:ext cx="1060" cy="6"/>
                </a:xfrm>
                <a:prstGeom prst="rect">
                  <a:avLst/>
                </a:prstGeom>
                <a:solidFill>
                  <a:srgbClr val="84C9C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3" name="Rectangle 272"/>
                <p:cNvSpPr>
                  <a:spLocks noChangeArrowheads="1"/>
                </p:cNvSpPr>
                <p:nvPr/>
              </p:nvSpPr>
              <p:spPr bwMode="auto">
                <a:xfrm>
                  <a:off x="1872" y="2608"/>
                  <a:ext cx="1060" cy="4"/>
                </a:xfrm>
                <a:prstGeom prst="rect">
                  <a:avLst/>
                </a:prstGeom>
                <a:solidFill>
                  <a:srgbClr val="85C9C9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4" name="Rectangle 273"/>
                <p:cNvSpPr>
                  <a:spLocks noChangeArrowheads="1"/>
                </p:cNvSpPr>
                <p:nvPr/>
              </p:nvSpPr>
              <p:spPr bwMode="auto">
                <a:xfrm>
                  <a:off x="1872" y="2612"/>
                  <a:ext cx="1060" cy="4"/>
                </a:xfrm>
                <a:prstGeom prst="rect">
                  <a:avLst/>
                </a:prstGeom>
                <a:solidFill>
                  <a:srgbClr val="86CAC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5" name="Rectangle 274"/>
                <p:cNvSpPr>
                  <a:spLocks noChangeArrowheads="1"/>
                </p:cNvSpPr>
                <p:nvPr/>
              </p:nvSpPr>
              <p:spPr bwMode="auto">
                <a:xfrm>
                  <a:off x="1872" y="2616"/>
                  <a:ext cx="1060" cy="4"/>
                </a:xfrm>
                <a:prstGeom prst="rect">
                  <a:avLst/>
                </a:prstGeom>
                <a:solidFill>
                  <a:srgbClr val="86CACA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6" name="Rectangle 275"/>
                <p:cNvSpPr>
                  <a:spLocks noChangeArrowheads="1"/>
                </p:cNvSpPr>
                <p:nvPr/>
              </p:nvSpPr>
              <p:spPr bwMode="auto">
                <a:xfrm>
                  <a:off x="1872" y="2620"/>
                  <a:ext cx="1060" cy="4"/>
                </a:xfrm>
                <a:prstGeom prst="rect">
                  <a:avLst/>
                </a:prstGeom>
                <a:solidFill>
                  <a:srgbClr val="87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7" name="Rectangle 276"/>
                <p:cNvSpPr>
                  <a:spLocks noChangeArrowheads="1"/>
                </p:cNvSpPr>
                <p:nvPr/>
              </p:nvSpPr>
              <p:spPr bwMode="auto">
                <a:xfrm>
                  <a:off x="1872" y="2624"/>
                  <a:ext cx="1060" cy="6"/>
                </a:xfrm>
                <a:prstGeom prst="rect">
                  <a:avLst/>
                </a:prstGeom>
                <a:solidFill>
                  <a:srgbClr val="88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8" name="Rectangle 277"/>
                <p:cNvSpPr>
                  <a:spLocks noChangeArrowheads="1"/>
                </p:cNvSpPr>
                <p:nvPr/>
              </p:nvSpPr>
              <p:spPr bwMode="auto">
                <a:xfrm>
                  <a:off x="1872" y="2630"/>
                  <a:ext cx="1060" cy="4"/>
                </a:xfrm>
                <a:prstGeom prst="rect">
                  <a:avLst/>
                </a:prstGeom>
                <a:solidFill>
                  <a:srgbClr val="88CCC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19" name="Rectangle 278"/>
                <p:cNvSpPr>
                  <a:spLocks noChangeArrowheads="1"/>
                </p:cNvSpPr>
                <p:nvPr/>
              </p:nvSpPr>
              <p:spPr bwMode="auto">
                <a:xfrm>
                  <a:off x="1872" y="2634"/>
                  <a:ext cx="1060" cy="4"/>
                </a:xfrm>
                <a:prstGeom prst="rect">
                  <a:avLst/>
                </a:prstGeom>
                <a:solidFill>
                  <a:srgbClr val="89CCCC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0" name="Rectangle 279"/>
                <p:cNvSpPr>
                  <a:spLocks noChangeArrowheads="1"/>
                </p:cNvSpPr>
                <p:nvPr/>
              </p:nvSpPr>
              <p:spPr bwMode="auto">
                <a:xfrm>
                  <a:off x="1872" y="2638"/>
                  <a:ext cx="1060" cy="4"/>
                </a:xfrm>
                <a:prstGeom prst="rect">
                  <a:avLst/>
                </a:prstGeom>
                <a:solidFill>
                  <a:srgbClr val="8A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1" name="Rectangle 280"/>
                <p:cNvSpPr>
                  <a:spLocks noChangeArrowheads="1"/>
                </p:cNvSpPr>
                <p:nvPr/>
              </p:nvSpPr>
              <p:spPr bwMode="auto">
                <a:xfrm>
                  <a:off x="1872" y="2642"/>
                  <a:ext cx="1060" cy="6"/>
                </a:xfrm>
                <a:prstGeom prst="rect">
                  <a:avLst/>
                </a:prstGeom>
                <a:solidFill>
                  <a:srgbClr val="8A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2" name="Rectangle 281"/>
                <p:cNvSpPr>
                  <a:spLocks noChangeArrowheads="1"/>
                </p:cNvSpPr>
                <p:nvPr/>
              </p:nvSpPr>
              <p:spPr bwMode="auto">
                <a:xfrm>
                  <a:off x="1872" y="2648"/>
                  <a:ext cx="1060" cy="4"/>
                </a:xfrm>
                <a:prstGeom prst="rect">
                  <a:avLst/>
                </a:prstGeom>
                <a:solidFill>
                  <a:srgbClr val="8BCDC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3" name="Rectangle 282"/>
                <p:cNvSpPr>
                  <a:spLocks noChangeArrowheads="1"/>
                </p:cNvSpPr>
                <p:nvPr/>
              </p:nvSpPr>
              <p:spPr bwMode="auto">
                <a:xfrm>
                  <a:off x="1872" y="2652"/>
                  <a:ext cx="1060" cy="4"/>
                </a:xfrm>
                <a:prstGeom prst="rect">
                  <a:avLst/>
                </a:prstGeom>
                <a:solidFill>
                  <a:srgbClr val="8CCEC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4" name="Rectangle 283"/>
                <p:cNvSpPr>
                  <a:spLocks noChangeArrowheads="1"/>
                </p:cNvSpPr>
                <p:nvPr/>
              </p:nvSpPr>
              <p:spPr bwMode="auto">
                <a:xfrm>
                  <a:off x="1872" y="2656"/>
                  <a:ext cx="1060" cy="4"/>
                </a:xfrm>
                <a:prstGeom prst="rect">
                  <a:avLst/>
                </a:prstGeom>
                <a:solidFill>
                  <a:srgbClr val="8CCECE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5" name="Rectangle 284"/>
                <p:cNvSpPr>
                  <a:spLocks noChangeArrowheads="1"/>
                </p:cNvSpPr>
                <p:nvPr/>
              </p:nvSpPr>
              <p:spPr bwMode="auto">
                <a:xfrm>
                  <a:off x="1872" y="2660"/>
                  <a:ext cx="1060" cy="3"/>
                </a:xfrm>
                <a:prstGeom prst="rect">
                  <a:avLst/>
                </a:prstGeom>
                <a:solidFill>
                  <a:srgbClr val="8D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6" name="Rectangle 285"/>
                <p:cNvSpPr>
                  <a:spLocks noChangeArrowheads="1"/>
                </p:cNvSpPr>
                <p:nvPr/>
              </p:nvSpPr>
              <p:spPr bwMode="auto">
                <a:xfrm>
                  <a:off x="1872" y="2663"/>
                  <a:ext cx="1060" cy="6"/>
                </a:xfrm>
                <a:prstGeom prst="rect">
                  <a:avLst/>
                </a:prstGeom>
                <a:solidFill>
                  <a:srgbClr val="8D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7" name="Rectangle 286"/>
                <p:cNvSpPr>
                  <a:spLocks noChangeArrowheads="1"/>
                </p:cNvSpPr>
                <p:nvPr/>
              </p:nvSpPr>
              <p:spPr bwMode="auto">
                <a:xfrm>
                  <a:off x="1872" y="2669"/>
                  <a:ext cx="1060" cy="4"/>
                </a:xfrm>
                <a:prstGeom prst="rect">
                  <a:avLst/>
                </a:prstGeom>
                <a:solidFill>
                  <a:srgbClr val="8ECFC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8" name="Rectangle 287"/>
                <p:cNvSpPr>
                  <a:spLocks noChangeArrowheads="1"/>
                </p:cNvSpPr>
                <p:nvPr/>
              </p:nvSpPr>
              <p:spPr bwMode="auto">
                <a:xfrm>
                  <a:off x="1872" y="2673"/>
                  <a:ext cx="1060" cy="4"/>
                </a:xfrm>
                <a:prstGeom prst="rect">
                  <a:avLst/>
                </a:prstGeom>
                <a:solidFill>
                  <a:srgbClr val="8E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29" name="Rectangle 288"/>
                <p:cNvSpPr>
                  <a:spLocks noChangeArrowheads="1"/>
                </p:cNvSpPr>
                <p:nvPr/>
              </p:nvSpPr>
              <p:spPr bwMode="auto">
                <a:xfrm>
                  <a:off x="1872" y="2677"/>
                  <a:ext cx="1060" cy="4"/>
                </a:xfrm>
                <a:prstGeom prst="rect">
                  <a:avLst/>
                </a:prstGeom>
                <a:solidFill>
                  <a:srgbClr val="8F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0" name="Rectangle 289"/>
                <p:cNvSpPr>
                  <a:spLocks noChangeArrowheads="1"/>
                </p:cNvSpPr>
                <p:nvPr/>
              </p:nvSpPr>
              <p:spPr bwMode="auto">
                <a:xfrm>
                  <a:off x="1872" y="2681"/>
                  <a:ext cx="1060" cy="4"/>
                </a:xfrm>
                <a:prstGeom prst="rect">
                  <a:avLst/>
                </a:prstGeom>
                <a:solidFill>
                  <a:srgbClr val="8FD0D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1" name="Rectangle 290"/>
                <p:cNvSpPr>
                  <a:spLocks noChangeArrowheads="1"/>
                </p:cNvSpPr>
                <p:nvPr/>
              </p:nvSpPr>
              <p:spPr bwMode="auto">
                <a:xfrm>
                  <a:off x="1872" y="2685"/>
                  <a:ext cx="1060" cy="6"/>
                </a:xfrm>
                <a:prstGeom prst="rect">
                  <a:avLst/>
                </a:prstGeom>
                <a:solidFill>
                  <a:srgbClr val="90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2" name="Rectangle 291"/>
                <p:cNvSpPr>
                  <a:spLocks noChangeArrowheads="1"/>
                </p:cNvSpPr>
                <p:nvPr/>
              </p:nvSpPr>
              <p:spPr bwMode="auto">
                <a:xfrm>
                  <a:off x="1872" y="2691"/>
                  <a:ext cx="1060" cy="4"/>
                </a:xfrm>
                <a:prstGeom prst="rect">
                  <a:avLst/>
                </a:prstGeom>
                <a:solidFill>
                  <a:srgbClr val="90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3" name="Rectangle 292"/>
                <p:cNvSpPr>
                  <a:spLocks noChangeArrowheads="1"/>
                </p:cNvSpPr>
                <p:nvPr/>
              </p:nvSpPr>
              <p:spPr bwMode="auto">
                <a:xfrm>
                  <a:off x="1872" y="2695"/>
                  <a:ext cx="1060" cy="4"/>
                </a:xfrm>
                <a:prstGeom prst="rect">
                  <a:avLst/>
                </a:prstGeom>
                <a:solidFill>
                  <a:srgbClr val="91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4" name="Rectangle 293"/>
                <p:cNvSpPr>
                  <a:spLocks noChangeArrowheads="1"/>
                </p:cNvSpPr>
                <p:nvPr/>
              </p:nvSpPr>
              <p:spPr bwMode="auto">
                <a:xfrm>
                  <a:off x="1872" y="2699"/>
                  <a:ext cx="1060" cy="4"/>
                </a:xfrm>
                <a:prstGeom prst="rect">
                  <a:avLst/>
                </a:prstGeom>
                <a:solidFill>
                  <a:srgbClr val="91D1D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5" name="Rectangle 294"/>
                <p:cNvSpPr>
                  <a:spLocks noChangeArrowheads="1"/>
                </p:cNvSpPr>
                <p:nvPr/>
              </p:nvSpPr>
              <p:spPr bwMode="auto">
                <a:xfrm>
                  <a:off x="1872" y="2703"/>
                  <a:ext cx="1060" cy="6"/>
                </a:xfrm>
                <a:prstGeom prst="rect">
                  <a:avLst/>
                </a:prstGeom>
                <a:solidFill>
                  <a:srgbClr val="91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6" name="Rectangle 295"/>
                <p:cNvSpPr>
                  <a:spLocks noChangeArrowheads="1"/>
                </p:cNvSpPr>
                <p:nvPr/>
              </p:nvSpPr>
              <p:spPr bwMode="auto">
                <a:xfrm>
                  <a:off x="1872" y="2709"/>
                  <a:ext cx="1060" cy="4"/>
                </a:xfrm>
                <a:prstGeom prst="rect">
                  <a:avLst/>
                </a:prstGeom>
                <a:solidFill>
                  <a:srgbClr val="92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7" name="Rectangle 296"/>
                <p:cNvSpPr>
                  <a:spLocks noChangeArrowheads="1"/>
                </p:cNvSpPr>
                <p:nvPr/>
              </p:nvSpPr>
              <p:spPr bwMode="auto">
                <a:xfrm>
                  <a:off x="1872" y="2713"/>
                  <a:ext cx="1060" cy="4"/>
                </a:xfrm>
                <a:prstGeom prst="rect">
                  <a:avLst/>
                </a:prstGeom>
                <a:solidFill>
                  <a:srgbClr val="92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8" name="Rectangle 297"/>
                <p:cNvSpPr>
                  <a:spLocks noChangeArrowheads="1"/>
                </p:cNvSpPr>
                <p:nvPr/>
              </p:nvSpPr>
              <p:spPr bwMode="auto">
                <a:xfrm>
                  <a:off x="1872" y="2717"/>
                  <a:ext cx="1060" cy="4"/>
                </a:xfrm>
                <a:prstGeom prst="rect">
                  <a:avLst/>
                </a:prstGeom>
                <a:solidFill>
                  <a:srgbClr val="93D2D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39" name="Rectangle 298"/>
                <p:cNvSpPr>
                  <a:spLocks noChangeArrowheads="1"/>
                </p:cNvSpPr>
                <p:nvPr/>
              </p:nvSpPr>
              <p:spPr bwMode="auto">
                <a:xfrm>
                  <a:off x="1872" y="2721"/>
                  <a:ext cx="1060" cy="4"/>
                </a:xfrm>
                <a:prstGeom prst="rect">
                  <a:avLst/>
                </a:prstGeom>
                <a:solidFill>
                  <a:srgbClr val="93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0" name="Rectangle 299"/>
                <p:cNvSpPr>
                  <a:spLocks noChangeArrowheads="1"/>
                </p:cNvSpPr>
                <p:nvPr/>
              </p:nvSpPr>
              <p:spPr bwMode="auto">
                <a:xfrm>
                  <a:off x="1872" y="2725"/>
                  <a:ext cx="1060" cy="6"/>
                </a:xfrm>
                <a:prstGeom prst="rect">
                  <a:avLst/>
                </a:prstGeom>
                <a:solidFill>
                  <a:srgbClr val="93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1" name="Rectangle 300"/>
                <p:cNvSpPr>
                  <a:spLocks noChangeArrowheads="1"/>
                </p:cNvSpPr>
                <p:nvPr/>
              </p:nvSpPr>
              <p:spPr bwMode="auto">
                <a:xfrm>
                  <a:off x="1872" y="2731"/>
                  <a:ext cx="1060" cy="4"/>
                </a:xfrm>
                <a:prstGeom prst="rect">
                  <a:avLst/>
                </a:prstGeom>
                <a:solidFill>
                  <a:srgbClr val="94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2" name="Rectangle 301"/>
                <p:cNvSpPr>
                  <a:spLocks noChangeArrowheads="1"/>
                </p:cNvSpPr>
                <p:nvPr/>
              </p:nvSpPr>
              <p:spPr bwMode="auto">
                <a:xfrm>
                  <a:off x="1872" y="2735"/>
                  <a:ext cx="1060" cy="4"/>
                </a:xfrm>
                <a:prstGeom prst="rect">
                  <a:avLst/>
                </a:prstGeom>
                <a:solidFill>
                  <a:srgbClr val="94D3D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3" name="Rectangle 302"/>
                <p:cNvSpPr>
                  <a:spLocks noChangeArrowheads="1"/>
                </p:cNvSpPr>
                <p:nvPr/>
              </p:nvSpPr>
              <p:spPr bwMode="auto">
                <a:xfrm>
                  <a:off x="1872" y="2739"/>
                  <a:ext cx="1060" cy="3"/>
                </a:xfrm>
                <a:prstGeom prst="rect">
                  <a:avLst/>
                </a:prstGeom>
                <a:solidFill>
                  <a:srgbClr val="94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4" name="Rectangle 303"/>
                <p:cNvSpPr>
                  <a:spLocks noChangeArrowheads="1"/>
                </p:cNvSpPr>
                <p:nvPr/>
              </p:nvSpPr>
              <p:spPr bwMode="auto">
                <a:xfrm>
                  <a:off x="1872" y="2742"/>
                  <a:ext cx="1060" cy="6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5" name="Rectangle 304"/>
                <p:cNvSpPr>
                  <a:spLocks noChangeArrowheads="1"/>
                </p:cNvSpPr>
                <p:nvPr/>
              </p:nvSpPr>
              <p:spPr bwMode="auto">
                <a:xfrm>
                  <a:off x="1872" y="2748"/>
                  <a:ext cx="1060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6" name="Rectangle 305"/>
                <p:cNvSpPr>
                  <a:spLocks noChangeArrowheads="1"/>
                </p:cNvSpPr>
                <p:nvPr/>
              </p:nvSpPr>
              <p:spPr bwMode="auto">
                <a:xfrm>
                  <a:off x="1872" y="2752"/>
                  <a:ext cx="1060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7" name="Rectangle 306"/>
                <p:cNvSpPr>
                  <a:spLocks noChangeArrowheads="1"/>
                </p:cNvSpPr>
                <p:nvPr/>
              </p:nvSpPr>
              <p:spPr bwMode="auto">
                <a:xfrm>
                  <a:off x="1872" y="2756"/>
                  <a:ext cx="1060" cy="4"/>
                </a:xfrm>
                <a:prstGeom prst="rect">
                  <a:avLst/>
                </a:prstGeom>
                <a:solidFill>
                  <a:srgbClr val="95D4D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8" name="Rectangle 307"/>
                <p:cNvSpPr>
                  <a:spLocks noChangeArrowheads="1"/>
                </p:cNvSpPr>
                <p:nvPr/>
              </p:nvSpPr>
              <p:spPr bwMode="auto">
                <a:xfrm>
                  <a:off x="1872" y="2760"/>
                  <a:ext cx="1060" cy="4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49" name="Rectangle 308"/>
                <p:cNvSpPr>
                  <a:spLocks noChangeArrowheads="1"/>
                </p:cNvSpPr>
                <p:nvPr/>
              </p:nvSpPr>
              <p:spPr bwMode="auto">
                <a:xfrm>
                  <a:off x="1872" y="2764"/>
                  <a:ext cx="1060" cy="6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0" name="Rectangle 309"/>
                <p:cNvSpPr>
                  <a:spLocks noChangeArrowheads="1"/>
                </p:cNvSpPr>
                <p:nvPr/>
              </p:nvSpPr>
              <p:spPr bwMode="auto">
                <a:xfrm>
                  <a:off x="1872" y="2770"/>
                  <a:ext cx="1060" cy="4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1" name="Rectangle 310"/>
                <p:cNvSpPr>
                  <a:spLocks noChangeArrowheads="1"/>
                </p:cNvSpPr>
                <p:nvPr/>
              </p:nvSpPr>
              <p:spPr bwMode="auto">
                <a:xfrm>
                  <a:off x="1872" y="2774"/>
                  <a:ext cx="1060" cy="4"/>
                </a:xfrm>
                <a:prstGeom prst="rect">
                  <a:avLst/>
                </a:prstGeom>
                <a:solidFill>
                  <a:srgbClr val="96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2" name="Rectangle 311"/>
                <p:cNvSpPr>
                  <a:spLocks noChangeArrowheads="1"/>
                </p:cNvSpPr>
                <p:nvPr/>
              </p:nvSpPr>
              <p:spPr bwMode="auto">
                <a:xfrm>
                  <a:off x="1872" y="2778"/>
                  <a:ext cx="1060" cy="4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3" name="Rectangle 312"/>
                <p:cNvSpPr>
                  <a:spLocks noChangeArrowheads="1"/>
                </p:cNvSpPr>
                <p:nvPr/>
              </p:nvSpPr>
              <p:spPr bwMode="auto">
                <a:xfrm>
                  <a:off x="1872" y="2782"/>
                  <a:ext cx="1060" cy="6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4" name="Rectangle 313"/>
                <p:cNvSpPr>
                  <a:spLocks noChangeArrowheads="1"/>
                </p:cNvSpPr>
                <p:nvPr/>
              </p:nvSpPr>
              <p:spPr bwMode="auto">
                <a:xfrm>
                  <a:off x="1872" y="2788"/>
                  <a:ext cx="1060" cy="4"/>
                </a:xfrm>
                <a:prstGeom prst="rect">
                  <a:avLst/>
                </a:prstGeom>
                <a:solidFill>
                  <a:srgbClr val="97D5D5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5" name="Rectangle 314"/>
                <p:cNvSpPr>
                  <a:spLocks noChangeArrowheads="1"/>
                </p:cNvSpPr>
                <p:nvPr/>
              </p:nvSpPr>
              <p:spPr bwMode="auto">
                <a:xfrm>
                  <a:off x="1872" y="2792"/>
                  <a:ext cx="1060" cy="4"/>
                </a:xfrm>
                <a:prstGeom prst="rect">
                  <a:avLst/>
                </a:prstGeom>
                <a:solidFill>
                  <a:srgbClr val="97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6" name="Rectangle 315"/>
                <p:cNvSpPr>
                  <a:spLocks noChangeArrowheads="1"/>
                </p:cNvSpPr>
                <p:nvPr/>
              </p:nvSpPr>
              <p:spPr bwMode="auto">
                <a:xfrm>
                  <a:off x="1872" y="2796"/>
                  <a:ext cx="1060" cy="4"/>
                </a:xfrm>
                <a:prstGeom prst="rect">
                  <a:avLst/>
                </a:prstGeom>
                <a:solidFill>
                  <a:srgbClr val="97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7" name="Rectangle 316"/>
                <p:cNvSpPr>
                  <a:spLocks noChangeArrowheads="1"/>
                </p:cNvSpPr>
                <p:nvPr/>
              </p:nvSpPr>
              <p:spPr bwMode="auto">
                <a:xfrm>
                  <a:off x="1872" y="2800"/>
                  <a:ext cx="1060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8" name="Rectangle 317"/>
                <p:cNvSpPr>
                  <a:spLocks noChangeArrowheads="1"/>
                </p:cNvSpPr>
                <p:nvPr/>
              </p:nvSpPr>
              <p:spPr bwMode="auto">
                <a:xfrm>
                  <a:off x="1872" y="2804"/>
                  <a:ext cx="1060" cy="6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59" name="Rectangle 318"/>
                <p:cNvSpPr>
                  <a:spLocks noChangeArrowheads="1"/>
                </p:cNvSpPr>
                <p:nvPr/>
              </p:nvSpPr>
              <p:spPr bwMode="auto">
                <a:xfrm>
                  <a:off x="1872" y="2810"/>
                  <a:ext cx="1060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60" name="Rectangle 319"/>
                <p:cNvSpPr>
                  <a:spLocks noChangeArrowheads="1"/>
                </p:cNvSpPr>
                <p:nvPr/>
              </p:nvSpPr>
              <p:spPr bwMode="auto">
                <a:xfrm>
                  <a:off x="1871" y="2814"/>
                  <a:ext cx="1060" cy="3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61" name="Rectangle 320"/>
                <p:cNvSpPr>
                  <a:spLocks noChangeArrowheads="1"/>
                </p:cNvSpPr>
                <p:nvPr/>
              </p:nvSpPr>
              <p:spPr bwMode="auto">
                <a:xfrm>
                  <a:off x="1872" y="2817"/>
                  <a:ext cx="1060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62" name="Rectangle 321"/>
                <p:cNvSpPr>
                  <a:spLocks noChangeArrowheads="1"/>
                </p:cNvSpPr>
                <p:nvPr/>
              </p:nvSpPr>
              <p:spPr bwMode="auto">
                <a:xfrm>
                  <a:off x="1872" y="2821"/>
                  <a:ext cx="1060" cy="6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63" name="Rectangle 322"/>
                <p:cNvSpPr>
                  <a:spLocks noChangeArrowheads="1"/>
                </p:cNvSpPr>
                <p:nvPr/>
              </p:nvSpPr>
              <p:spPr bwMode="auto">
                <a:xfrm>
                  <a:off x="1872" y="2827"/>
                  <a:ext cx="1060" cy="4"/>
                </a:xfrm>
                <a:prstGeom prst="rect">
                  <a:avLst/>
                </a:prstGeom>
                <a:solidFill>
                  <a:srgbClr val="98D6D6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  <p:sp>
              <p:nvSpPr>
                <p:cNvPr id="764" name="Rectangle 323"/>
                <p:cNvSpPr>
                  <a:spLocks noChangeArrowheads="1"/>
                </p:cNvSpPr>
                <p:nvPr/>
              </p:nvSpPr>
              <p:spPr bwMode="auto">
                <a:xfrm>
                  <a:off x="1872" y="2831"/>
                  <a:ext cx="1060" cy="4"/>
                </a:xfrm>
                <a:prstGeom prst="rect">
                  <a:avLst/>
                </a:prstGeom>
                <a:solidFill>
                  <a:srgbClr val="99D7D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t-IT">
                    <a:latin typeface="Calibri" pitchFamily="34" charset="0"/>
                  </a:endParaRPr>
                </a:p>
              </p:txBody>
            </p:sp>
          </p:grpSp>
          <p:sp>
            <p:nvSpPr>
              <p:cNvPr id="652" name="Text Box 324"/>
              <p:cNvSpPr txBox="1">
                <a:spLocks noChangeArrowheads="1"/>
              </p:cNvSpPr>
              <p:nvPr/>
            </p:nvSpPr>
            <p:spPr bwMode="auto">
              <a:xfrm>
                <a:off x="3168" y="2064"/>
                <a:ext cx="240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b="1"/>
                  <a:t>2</a:t>
                </a:r>
              </a:p>
            </p:txBody>
          </p:sp>
          <p:sp>
            <p:nvSpPr>
              <p:cNvPr id="653" name="Rectangle 325"/>
              <p:cNvSpPr>
                <a:spLocks noChangeArrowheads="1"/>
              </p:cNvSpPr>
              <p:nvPr/>
            </p:nvSpPr>
            <p:spPr bwMode="auto">
              <a:xfrm>
                <a:off x="2448" y="2304"/>
                <a:ext cx="504" cy="1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it-IT" sz="2000" b="1"/>
                  <a:t>Verifica</a:t>
                </a:r>
                <a:endParaRPr lang="it-IT" sz="2000"/>
              </a:p>
            </p:txBody>
          </p:sp>
        </p:grpSp>
        <p:sp>
          <p:nvSpPr>
            <p:cNvPr id="649" name="Rectangle 326"/>
            <p:cNvSpPr>
              <a:spLocks noChangeArrowheads="1"/>
            </p:cNvSpPr>
            <p:nvPr/>
          </p:nvSpPr>
          <p:spPr bwMode="auto">
            <a:xfrm>
              <a:off x="1911" y="2598"/>
              <a:ext cx="92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it-IT" sz="1600" b="1"/>
                <a:t>Enti preposti alla </a:t>
              </a:r>
            </a:p>
            <a:p>
              <a:pPr algn="ctr"/>
              <a:r>
                <a:rPr lang="it-IT" sz="1600" b="1"/>
                <a:t>catalogazione</a:t>
              </a:r>
            </a:p>
          </p:txBody>
        </p:sp>
        <p:sp>
          <p:nvSpPr>
            <p:cNvPr id="650" name="Rectangle 966"/>
            <p:cNvSpPr>
              <a:spLocks noChangeArrowheads="1"/>
            </p:cNvSpPr>
            <p:nvPr/>
          </p:nvSpPr>
          <p:spPr bwMode="auto">
            <a:xfrm>
              <a:off x="3120" y="1984"/>
              <a:ext cx="2256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b="1" dirty="0">
                  <a:latin typeface="Calibri" pitchFamily="34" charset="0"/>
                </a:rPr>
                <a:t>2</a:t>
              </a:r>
              <a:r>
                <a:rPr lang="en-US" sz="2000" dirty="0">
                  <a:latin typeface="Calibri" pitchFamily="34" charset="0"/>
                </a:rPr>
                <a:t>. </a:t>
              </a:r>
              <a:r>
                <a:rPr lang="en-US" sz="2000" dirty="0" err="1">
                  <a:latin typeface="Calibri" pitchFamily="34" charset="0"/>
                </a:rPr>
                <a:t>Attività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 smtClean="0">
                  <a:latin typeface="Calibri" pitchFamily="34" charset="0"/>
                </a:rPr>
                <a:t>raccolta</a:t>
              </a:r>
              <a:r>
                <a:rPr lang="en-US" sz="2000" dirty="0" smtClean="0">
                  <a:latin typeface="Calibri" pitchFamily="34" charset="0"/>
                </a:rPr>
                <a:t>, </a:t>
              </a:r>
              <a:r>
                <a:rPr lang="en-US" sz="2000" dirty="0" err="1" smtClean="0">
                  <a:latin typeface="Calibri" pitchFamily="34" charset="0"/>
                </a:rPr>
                <a:t>verifica</a:t>
              </a:r>
              <a:r>
                <a:rPr lang="en-US" sz="2000" dirty="0" smtClean="0">
                  <a:latin typeface="Calibri" pitchFamily="34" charset="0"/>
                </a:rPr>
                <a:t> </a:t>
              </a:r>
              <a:r>
                <a:rPr lang="en-US" sz="2000" dirty="0" err="1" smtClean="0">
                  <a:latin typeface="Calibri" pitchFamily="34" charset="0"/>
                </a:rPr>
                <a:t>scientifica</a:t>
              </a:r>
              <a:r>
                <a:rPr lang="en-US" sz="2000" dirty="0" smtClean="0">
                  <a:latin typeface="Calibri" pitchFamily="34" charset="0"/>
                </a:rPr>
                <a:t> </a:t>
              </a:r>
              <a:r>
                <a:rPr lang="en-US" sz="2000" dirty="0">
                  <a:latin typeface="Calibri" pitchFamily="34" charset="0"/>
                </a:rPr>
                <a:t>e </a:t>
              </a:r>
              <a:r>
                <a:rPr lang="en-US" sz="2000" dirty="0" err="1">
                  <a:latin typeface="Calibri" pitchFamily="34" charset="0"/>
                </a:rPr>
                <a:t>gestione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smtClean="0">
                  <a:latin typeface="Calibri" pitchFamily="34" charset="0"/>
                </a:rPr>
                <a:t>in </a:t>
              </a:r>
              <a:r>
                <a:rPr lang="en-US" sz="2000" dirty="0" err="1">
                  <a:latin typeface="Calibri" pitchFamily="34" charset="0"/>
                </a:rPr>
                <a:t>ambito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periferico</a:t>
              </a:r>
              <a:r>
                <a:rPr lang="en-US" sz="2000" dirty="0">
                  <a:latin typeface="Calibri" pitchFamily="34" charset="0"/>
                </a:rPr>
                <a:t>, </a:t>
              </a:r>
              <a:r>
                <a:rPr lang="en-US" sz="2000" dirty="0" err="1">
                  <a:latin typeface="Calibri" pitchFamily="34" charset="0"/>
                </a:rPr>
                <a:t>svolta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dagli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enti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preposti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>
                  <a:latin typeface="Calibri" pitchFamily="34" charset="0"/>
                </a:rPr>
                <a:t>alla</a:t>
              </a:r>
              <a:r>
                <a:rPr lang="en-US" sz="2000" dirty="0">
                  <a:latin typeface="Calibri" pitchFamily="34" charset="0"/>
                </a:rPr>
                <a:t> </a:t>
              </a:r>
              <a:r>
                <a:rPr lang="en-US" sz="2000" dirty="0" err="1" smtClean="0">
                  <a:latin typeface="Calibri" pitchFamily="34" charset="0"/>
                </a:rPr>
                <a:t>catalogazione</a:t>
              </a:r>
              <a:endParaRPr lang="it-IT" sz="2000" dirty="0"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0" name="Rettangolo 969"/>
          <p:cNvSpPr/>
          <p:nvPr/>
        </p:nvSpPr>
        <p:spPr>
          <a:xfrm>
            <a:off x="107504" y="2564904"/>
            <a:ext cx="5760640" cy="165618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969" name="Rettangolo 968"/>
          <p:cNvSpPr/>
          <p:nvPr/>
        </p:nvSpPr>
        <p:spPr>
          <a:xfrm>
            <a:off x="107504" y="836712"/>
            <a:ext cx="576064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67" name="Rettangolo 966"/>
          <p:cNvSpPr/>
          <p:nvPr/>
        </p:nvSpPr>
        <p:spPr>
          <a:xfrm>
            <a:off x="107504" y="4509120"/>
            <a:ext cx="5760640" cy="136815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940152" y="0"/>
            <a:ext cx="3203848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WORKFLOW DELLA CATALOGAZIONE</a:t>
            </a:r>
            <a:endParaRPr lang="it-IT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965" name="CasellaDiTesto 964"/>
          <p:cNvSpPr txBox="1"/>
          <p:nvPr/>
        </p:nvSpPr>
        <p:spPr>
          <a:xfrm>
            <a:off x="107504" y="908720"/>
            <a:ext cx="381642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 smtClean="0"/>
              <a:t>IN  LAVORAZIONE</a:t>
            </a:r>
          </a:p>
          <a:p>
            <a:endParaRPr lang="it-IT" i="1" dirty="0" smtClean="0"/>
          </a:p>
          <a:p>
            <a:r>
              <a:rPr lang="it-IT" i="1" dirty="0" smtClean="0"/>
              <a:t>IN VERIFICA SCIENTIFICA</a:t>
            </a:r>
          </a:p>
          <a:p>
            <a:endParaRPr lang="it-IT" i="1" dirty="0" smtClean="0"/>
          </a:p>
          <a:p>
            <a:endParaRPr lang="it-IT" i="1" dirty="0" smtClean="0"/>
          </a:p>
          <a:p>
            <a:endParaRPr lang="it-IT" i="1" dirty="0" smtClean="0"/>
          </a:p>
          <a:p>
            <a:endParaRPr lang="it-IT" i="1" dirty="0" smtClean="0"/>
          </a:p>
          <a:p>
            <a:r>
              <a:rPr lang="it-IT" i="1" dirty="0" smtClean="0"/>
              <a:t>VERIFICATA SCIENTIFICAMENTE</a:t>
            </a:r>
          </a:p>
          <a:p>
            <a:endParaRPr lang="it-IT" i="1" dirty="0" smtClean="0"/>
          </a:p>
          <a:p>
            <a:r>
              <a:rPr lang="it-IT" i="1" dirty="0" smtClean="0"/>
              <a:t>VALIDATA</a:t>
            </a:r>
          </a:p>
          <a:p>
            <a:endParaRPr lang="it-IT" i="1" dirty="0" smtClean="0"/>
          </a:p>
          <a:p>
            <a:endParaRPr lang="it-IT" i="1" dirty="0" smtClean="0"/>
          </a:p>
          <a:p>
            <a:endParaRPr lang="it-IT" i="1" dirty="0" smtClean="0"/>
          </a:p>
          <a:p>
            <a:endParaRPr lang="it-IT" i="1" dirty="0" smtClean="0"/>
          </a:p>
          <a:p>
            <a:endParaRPr lang="it-IT" i="1" dirty="0" smtClean="0"/>
          </a:p>
          <a:p>
            <a:r>
              <a:rPr lang="it-IT" i="1" dirty="0" smtClean="0"/>
              <a:t>PUBBLICATA</a:t>
            </a:r>
          </a:p>
          <a:p>
            <a:endParaRPr lang="it-IT" i="1" dirty="0"/>
          </a:p>
        </p:txBody>
      </p:sp>
      <p:sp>
        <p:nvSpPr>
          <p:cNvPr id="968" name="CasellaDiTesto 967"/>
          <p:cNvSpPr txBox="1"/>
          <p:nvPr/>
        </p:nvSpPr>
        <p:spPr>
          <a:xfrm>
            <a:off x="3635896" y="2509521"/>
            <a:ext cx="2232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Le schede sona a disposizione degli  utenti  “amministratori” e dei sistemi cooperanti</a:t>
            </a:r>
            <a:endParaRPr lang="it-IT" dirty="0"/>
          </a:p>
        </p:txBody>
      </p:sp>
      <p:sp>
        <p:nvSpPr>
          <p:cNvPr id="971" name="CasellaDiTesto 970"/>
          <p:cNvSpPr txBox="1"/>
          <p:nvPr/>
        </p:nvSpPr>
        <p:spPr>
          <a:xfrm>
            <a:off x="3635896" y="4532927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I dati sono fruibili dagli utenti “generici “ e disponibili per i sistemi cooperanti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972" name="CasellaDiTesto 971"/>
          <p:cNvSpPr txBox="1"/>
          <p:nvPr/>
        </p:nvSpPr>
        <p:spPr>
          <a:xfrm>
            <a:off x="3635896" y="764704"/>
            <a:ext cx="2232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Le schede sona a disposizione solo degli utenti  “catalogatori e verificatori”</a:t>
            </a:r>
            <a:endParaRPr lang="it-IT" dirty="0"/>
          </a:p>
        </p:txBody>
      </p:sp>
      <p:graphicFrame>
        <p:nvGraphicFramePr>
          <p:cNvPr id="39" name="Grafico 38"/>
          <p:cNvGraphicFramePr/>
          <p:nvPr/>
        </p:nvGraphicFramePr>
        <p:xfrm>
          <a:off x="5652120" y="1484784"/>
          <a:ext cx="3491880" cy="6957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1" name="CasellaDiTesto 40"/>
          <p:cNvSpPr txBox="1"/>
          <p:nvPr/>
        </p:nvSpPr>
        <p:spPr>
          <a:xfrm>
            <a:off x="6804248" y="2348880"/>
            <a:ext cx="1004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riservate</a:t>
            </a:r>
            <a:endParaRPr lang="it-IT" dirty="0"/>
          </a:p>
        </p:txBody>
      </p:sp>
      <p:sp>
        <p:nvSpPr>
          <p:cNvPr id="42" name="CasellaDiTesto 41"/>
          <p:cNvSpPr txBox="1"/>
          <p:nvPr/>
        </p:nvSpPr>
        <p:spPr>
          <a:xfrm>
            <a:off x="6804248" y="2843644"/>
            <a:ext cx="1485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in lavorazione</a:t>
            </a:r>
            <a:endParaRPr lang="it-IT" dirty="0"/>
          </a:p>
        </p:txBody>
      </p:sp>
      <p:sp>
        <p:nvSpPr>
          <p:cNvPr id="43" name="CasellaDiTesto 42"/>
          <p:cNvSpPr txBox="1"/>
          <p:nvPr/>
        </p:nvSpPr>
        <p:spPr>
          <a:xfrm>
            <a:off x="6804248" y="1844824"/>
            <a:ext cx="1171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pubblicate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940152" y="0"/>
            <a:ext cx="3203848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L’accesso ai servizi </a:t>
            </a:r>
            <a:r>
              <a:rPr lang="it-IT" sz="2000" dirty="0" err="1" smtClean="0"/>
              <a:t>SIGECweb</a:t>
            </a:r>
            <a:r>
              <a:rPr lang="it-IT" sz="2000" dirty="0" smtClean="0"/>
              <a:t> avviene attraverso un browser e non è condizionato da configurazioni hardware o software.</a:t>
            </a: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L’accesso  al </a:t>
            </a:r>
            <a:r>
              <a:rPr lang="it-IT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SIGECweb</a:t>
            </a:r>
            <a:endParaRPr lang="it-IT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pic>
        <p:nvPicPr>
          <p:cNvPr id="39" name="Immagine 38" descr="acces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18" y="908720"/>
            <a:ext cx="5868144" cy="349178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0" name="Sottotitolo 2"/>
          <p:cNvSpPr txBox="1">
            <a:spLocks/>
          </p:cNvSpPr>
          <p:nvPr/>
        </p:nvSpPr>
        <p:spPr>
          <a:xfrm>
            <a:off x="3131840" y="4630548"/>
            <a:ext cx="2736303" cy="188140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3200" dirty="0" smtClean="0"/>
              <a:t>- </a:t>
            </a:r>
            <a:r>
              <a:rPr kumimoji="0" lang="it-IT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Chrome</a:t>
            </a:r>
            <a:endParaRPr kumimoji="0" lang="it-IT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it-IT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Firefox</a:t>
            </a:r>
            <a:endParaRPr kumimoji="0" lang="it-IT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lang="it-IT" sz="3200" dirty="0" smtClean="0"/>
              <a:t>Safari</a:t>
            </a:r>
            <a:endParaRPr kumimoji="0" lang="it-IT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Opera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3200" dirty="0" smtClean="0"/>
              <a:t>- Internet Explorer</a:t>
            </a:r>
            <a:endParaRPr kumimoji="0" lang="it-IT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it-IT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0" name="Immagine 49" descr="Chrom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5157192"/>
            <a:ext cx="1152128" cy="1152128"/>
          </a:xfrm>
          <a:prstGeom prst="rect">
            <a:avLst/>
          </a:prstGeom>
        </p:spPr>
      </p:pic>
      <p:pic>
        <p:nvPicPr>
          <p:cNvPr id="51" name="Immagine 50" descr="I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7068" y="5157192"/>
            <a:ext cx="1152128" cy="1152128"/>
          </a:xfrm>
          <a:prstGeom prst="rect">
            <a:avLst/>
          </a:prstGeom>
        </p:spPr>
      </p:pic>
      <p:pic>
        <p:nvPicPr>
          <p:cNvPr id="52" name="Immagine 51" descr="Firefox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5157192"/>
            <a:ext cx="1152128" cy="1152128"/>
          </a:xfrm>
          <a:prstGeom prst="rect">
            <a:avLst/>
          </a:prstGeom>
        </p:spPr>
      </p:pic>
      <p:pic>
        <p:nvPicPr>
          <p:cNvPr id="53" name="Immagine 52" descr="Safari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688" y="5157192"/>
            <a:ext cx="1152128" cy="1152128"/>
          </a:xfrm>
          <a:prstGeom prst="rect">
            <a:avLst/>
          </a:prstGeom>
        </p:spPr>
      </p:pic>
      <p:pic>
        <p:nvPicPr>
          <p:cNvPr id="54" name="Immagine 53" descr="Oper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31640" y="5157192"/>
            <a:ext cx="1152128" cy="1152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magine 12" descr="accesso alle aree di alvo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857" y="692696"/>
            <a:ext cx="6913423" cy="3542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Immagine 16" descr="incarich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2636912"/>
            <a:ext cx="6734313" cy="35881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652120" y="0"/>
            <a:ext cx="349188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sistema è  modellato sull’associazione delle funzioni ai </a:t>
            </a:r>
            <a:r>
              <a:rPr lang="it-IT" sz="2000" b="1" dirty="0" smtClean="0"/>
              <a:t>ruoli</a:t>
            </a:r>
            <a:r>
              <a:rPr lang="it-IT" sz="2000" dirty="0" smtClean="0"/>
              <a:t> dei diversi soggetti che agiscono nel processo della catalogazione.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All’accesso  l’utente può scegliere la sua area di lavoro.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Le aree di lavoro sono distinte in :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i="1" dirty="0" smtClean="0"/>
              <a:t> </a:t>
            </a:r>
            <a:r>
              <a:rPr lang="it-IT" sz="2000" u="sng" dirty="0" smtClean="0"/>
              <a:t>area di produzione dei dati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i="1" dirty="0" smtClean="0"/>
              <a:t>- elenco delle attività </a:t>
            </a:r>
            <a:r>
              <a:rPr lang="it-IT" sz="2000" dirty="0" smtClean="0"/>
              <a:t>– 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i="1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u="sng" dirty="0" smtClean="0"/>
              <a:t>area di gestione amministrativa</a:t>
            </a:r>
            <a:endParaRPr lang="it-IT" sz="2000" u="sng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2000" i="1" dirty="0" smtClean="0"/>
              <a:t> - elenco profili per enti – </a:t>
            </a: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 aree di lavoro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Le principali aree funzionali gestite dal </a:t>
            </a:r>
            <a:r>
              <a:rPr lang="it-IT" b="1" dirty="0" err="1" smtClean="0">
                <a:solidFill>
                  <a:schemeClr val="accent6">
                    <a:lumMod val="75000"/>
                  </a:schemeClr>
                </a:solidFill>
              </a:rPr>
              <a:t>SIGECweb</a:t>
            </a:r>
            <a:endParaRPr lang="it-IT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135640" y="1610827"/>
          <a:ext cx="8892481" cy="2986811"/>
        </p:xfrm>
        <a:graphic>
          <a:graphicData uri="http://schemas.openxmlformats.org/drawingml/2006/table">
            <a:tbl>
              <a:tblPr/>
              <a:tblGrid>
                <a:gridCol w="2072033"/>
                <a:gridCol w="191088"/>
                <a:gridCol w="2066906"/>
                <a:gridCol w="232425"/>
                <a:gridCol w="2048802"/>
                <a:gridCol w="232425"/>
                <a:gridCol w="2048802"/>
              </a:tblGrid>
              <a:tr h="463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  <a:buClr>
                          <a:srgbClr val="FF0000"/>
                        </a:buClr>
                        <a:buFontTx/>
                        <a:buNone/>
                      </a:pPr>
                      <a:r>
                        <a:rPr lang="it-IT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AMMINISTRAZIONE</a:t>
                      </a:r>
                      <a:endParaRPr lang="it-IT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  <a:buClr>
                          <a:srgbClr val="FF0000"/>
                        </a:buClr>
                        <a:buFontTx/>
                        <a:buNone/>
                      </a:pPr>
                      <a:r>
                        <a:rPr lang="it-IT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GENORMA</a:t>
                      </a:r>
                      <a:endParaRPr lang="it-IT" sz="14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Tx/>
                        <a:buNone/>
                      </a:pPr>
                      <a:r>
                        <a:rPr lang="it-IT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CATALOGO</a:t>
                      </a:r>
                      <a:endParaRPr lang="it-IT" sz="14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  <a:buClr>
                          <a:srgbClr val="FF0000"/>
                        </a:buClr>
                        <a:buFontTx/>
                        <a:buNone/>
                      </a:pPr>
                      <a:r>
                        <a:rPr lang="it-IT" sz="14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FRUIZIONE</a:t>
                      </a:r>
                      <a:r>
                        <a:rPr lang="it-IT" sz="1400" b="1" dirty="0"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it-IT" sz="14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DATI</a:t>
                      </a: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32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dirty="0">
                          <a:latin typeface="+mn-lt"/>
                          <a:ea typeface="Times New Roman"/>
                          <a:cs typeface="Arial" pitchFamily="34" charset="0"/>
                        </a:rPr>
                        <a:t>enti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dirty="0">
                          <a:latin typeface="+mn-lt"/>
                          <a:ea typeface="Times New Roman"/>
                          <a:cs typeface="Arial" pitchFamily="34" charset="0"/>
                        </a:rPr>
                        <a:t>utenti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Gestione</a:t>
                      </a:r>
                      <a:r>
                        <a:rPr lang="it-IT" sz="1600" b="0" i="0" baseline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numeri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  catalogo</a:t>
                      </a:r>
                      <a:endParaRPr lang="it-IT" sz="1600" b="0" i="0" dirty="0"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dirty="0">
                          <a:latin typeface="+mn-lt"/>
                          <a:ea typeface="Times New Roman"/>
                          <a:cs typeface="Arial" pitchFamily="34" charset="0"/>
                        </a:rPr>
                        <a:t>cartografia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dirty="0">
                          <a:latin typeface="+mn-lt"/>
                          <a:ea typeface="Times New Roman"/>
                          <a:cs typeface="Arial" pitchFamily="34" charset="0"/>
                        </a:rPr>
                        <a:t>banca dati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dirty="0">
                          <a:latin typeface="+mn-lt"/>
                          <a:ea typeface="Times New Roman"/>
                          <a:cs typeface="Arial" pitchFamily="34" charset="0"/>
                        </a:rPr>
                        <a:t>statistica</a:t>
                      </a: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endParaRPr lang="it-IT" sz="14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Creazione </a:t>
                      </a: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normative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normative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vocabolari </a:t>
                      </a: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e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 </a:t>
                      </a:r>
                      <a:r>
                        <a:rPr lang="it-IT" sz="1600" b="0" i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thesauri</a:t>
                      </a:r>
                      <a:endParaRPr lang="it-IT" sz="1600" b="0" i="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Gestione </a:t>
                      </a: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formati di </a:t>
                      </a:r>
                      <a:endParaRPr lang="it-IT" sz="1600" b="0" i="0" kern="12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 trasferimento</a:t>
                      </a:r>
                      <a:r>
                        <a:rPr lang="it-IT" sz="16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e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 </a:t>
                      </a:r>
                      <a:r>
                        <a:rPr lang="it-IT" sz="1600" b="0" i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mapping</a:t>
                      </a:r>
                      <a:endParaRPr lang="it-IT" sz="1600" b="0" i="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endParaRPr lang="it-IT" sz="14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Creazione </a:t>
                      </a: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schede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 </a:t>
                      </a: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catalogo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Creazione schede </a:t>
                      </a:r>
                      <a:endParaRPr lang="it-IT" sz="1600" b="0" i="0" kern="12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authority</a:t>
                      </a:r>
                      <a:endParaRPr lang="it-IT" sz="1600" b="0" i="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Digitalizzazione </a:t>
                      </a:r>
                      <a:endParaRPr lang="it-IT" sz="1600" b="0" i="0" kern="12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schede</a:t>
                      </a:r>
                      <a:endParaRPr lang="it-IT" sz="1600" b="0" i="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Georeferenziazione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Controllo formale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Verifica scientifica.</a:t>
                      </a: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endParaRPr lang="it-IT" sz="14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Consultazione </a:t>
                      </a: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banca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</a:t>
                      </a: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dati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Char char="•"/>
                      </a:pP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Interscambio dati </a:t>
                      </a:r>
                      <a:endParaRPr lang="it-IT" sz="1600" b="0" i="0" kern="12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tramite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Arial" pitchFamily="34" charset="0"/>
                        <a:buNone/>
                      </a:pPr>
                      <a:r>
                        <a:rPr lang="it-IT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 interoperabilità</a:t>
                      </a:r>
                      <a:r>
                        <a:rPr lang="it-IT" sz="1600" b="0" i="0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.</a:t>
                      </a:r>
                    </a:p>
                  </a:txBody>
                  <a:tcPr marL="66989" marR="669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o 11"/>
          <p:cNvGrpSpPr/>
          <p:nvPr/>
        </p:nvGrpSpPr>
        <p:grpSpPr>
          <a:xfrm>
            <a:off x="72008" y="764704"/>
            <a:ext cx="6876256" cy="5472608"/>
            <a:chOff x="0" y="764704"/>
            <a:chExt cx="6876256" cy="5472608"/>
          </a:xfrm>
        </p:grpSpPr>
        <p:pic>
          <p:nvPicPr>
            <p:cNvPr id="6" name="Immagine 5" descr="amministratore_iccd.jpg"/>
            <p:cNvPicPr>
              <a:picLocks noChangeAspect="1"/>
            </p:cNvPicPr>
            <p:nvPr/>
          </p:nvPicPr>
          <p:blipFill>
            <a:blip r:embed="rId3" cstate="print"/>
            <a:srcRect r="3109"/>
            <a:stretch>
              <a:fillRect/>
            </a:stretch>
          </p:blipFill>
          <p:spPr>
            <a:xfrm>
              <a:off x="144016" y="764704"/>
              <a:ext cx="6732240" cy="475423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/>
          </p:spPr>
        </p:pic>
        <p:pic>
          <p:nvPicPr>
            <p:cNvPr id="7" name="Immagine 6" descr="menu_statistica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323" y="4293096"/>
              <a:ext cx="1460365" cy="88975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  <p:pic>
          <p:nvPicPr>
            <p:cNvPr id="9" name="Immagine 8" descr="menu_genorma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213" y="5084948"/>
              <a:ext cx="1449024" cy="103273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11" name="Rettangolo 10"/>
            <p:cNvSpPr/>
            <p:nvPr/>
          </p:nvSpPr>
          <p:spPr>
            <a:xfrm>
              <a:off x="0" y="764704"/>
              <a:ext cx="6876256" cy="54726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13" name="Rectangle 3"/>
          <p:cNvSpPr>
            <a:spLocks noGrp="1"/>
          </p:cNvSpPr>
          <p:nvPr>
            <p:ph type="body" sz="half" idx="2"/>
          </p:nvPr>
        </p:nvSpPr>
        <p:spPr>
          <a:xfrm>
            <a:off x="5508104" y="0"/>
            <a:ext cx="3635896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>
                <a:solidFill>
                  <a:srgbClr val="000000"/>
                </a:solidFill>
              </a:rPr>
              <a:t>All’Amministratore ICCD sono rese disponibili le funzioni di: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Gestione associazione funzioni ai profili e descrizione dei ruoli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Registrazione degli enti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Assegnazione dei numeri di catalogo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Gestione dati statistici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Creazione delle normative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Validazione schede e termini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Gestione delle funzioni di interoperabilità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Pubblicazione schede</a:t>
            </a:r>
          </a:p>
          <a:p>
            <a:pPr marL="0" indent="0">
              <a:spcBef>
                <a:spcPct val="0"/>
              </a:spcBef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 aree di lavoro – amministratore ICCD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o 14"/>
          <p:cNvGrpSpPr/>
          <p:nvPr/>
        </p:nvGrpSpPr>
        <p:grpSpPr>
          <a:xfrm>
            <a:off x="72008" y="1086771"/>
            <a:ext cx="7386114" cy="4358453"/>
            <a:chOff x="72008" y="1086771"/>
            <a:chExt cx="7386114" cy="4358453"/>
          </a:xfrm>
        </p:grpSpPr>
        <p:grpSp>
          <p:nvGrpSpPr>
            <p:cNvPr id="13" name="Gruppo 12"/>
            <p:cNvGrpSpPr/>
            <p:nvPr/>
          </p:nvGrpSpPr>
          <p:grpSpPr>
            <a:xfrm>
              <a:off x="74949" y="1086771"/>
              <a:ext cx="7383173" cy="4070421"/>
              <a:chOff x="74949" y="1086771"/>
              <a:chExt cx="7383173" cy="4070421"/>
            </a:xfrm>
          </p:grpSpPr>
          <p:pic>
            <p:nvPicPr>
              <p:cNvPr id="10" name="Immagine 9" descr="menu_amm_ecp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4949" y="1086771"/>
                <a:ext cx="7383173" cy="4070421"/>
              </a:xfrm>
              <a:prstGeom prst="rect">
                <a:avLst/>
              </a:prstGeom>
              <a:noFill/>
              <a:ln w="88900" cap="sq">
                <a:solidFill>
                  <a:srgbClr val="FFFFFF"/>
                </a:solidFill>
                <a:miter lim="800000"/>
              </a:ln>
              <a:effectLst/>
            </p:spPr>
          </p:pic>
          <p:pic>
            <p:nvPicPr>
              <p:cNvPr id="11" name="Immagine 10" descr="menu_statistica_amm_ecp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13420" y="3608065"/>
                <a:ext cx="1276503" cy="759892"/>
              </a:xfrm>
              <a:prstGeom prst="rect">
                <a:avLst/>
              </a:prstGeom>
              <a:noFill/>
              <a:ln w="88900" cap="sq">
                <a:noFill/>
                <a:miter lim="800000"/>
              </a:ln>
              <a:effectLst/>
            </p:spPr>
          </p:pic>
        </p:grpSp>
        <p:sp>
          <p:nvSpPr>
            <p:cNvPr id="14" name="Rettangolo 13"/>
            <p:cNvSpPr/>
            <p:nvPr/>
          </p:nvSpPr>
          <p:spPr>
            <a:xfrm>
              <a:off x="72008" y="1124744"/>
              <a:ext cx="7380312" cy="432048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16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>
                <a:solidFill>
                  <a:srgbClr val="000000"/>
                </a:solidFill>
              </a:rPr>
              <a:t>All’Amministratore di un Ente competente sono rese disponibili le funzioni di: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Registrazione delle campagne e gestione delle attività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Registrazione degli utenti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Organizzazione dei dati cartografici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Gestione della banca dati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Controlli statistici</a:t>
            </a: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 e ree di lavoro – amministratore Ente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menu_catalogatore.jpg"/>
          <p:cNvPicPr>
            <a:picLocks noChangeAspect="1"/>
          </p:cNvPicPr>
          <p:nvPr/>
        </p:nvPicPr>
        <p:blipFill>
          <a:blip r:embed="rId3" cstate="print"/>
          <a:srcRect r="1896"/>
          <a:stretch>
            <a:fillRect/>
          </a:stretch>
        </p:blipFill>
        <p:spPr>
          <a:xfrm>
            <a:off x="0" y="1029644"/>
            <a:ext cx="7452320" cy="398650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>
                <a:solidFill>
                  <a:srgbClr val="000000"/>
                </a:solidFill>
              </a:rPr>
              <a:t>Funzioni dedicate esclusivamente agli utenti con ruoli  di catalogazione e di verifica scientifica.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2000" i="1" dirty="0" smtClean="0">
                <a:solidFill>
                  <a:srgbClr val="000000"/>
                </a:solidFill>
              </a:rPr>
              <a:t>Catalogatore 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Creazione e modifica di una scheda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Creazione associazioni e relazioni tra “oggetti”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Importazione dati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Invio in verifica scientifica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2000" i="1" dirty="0" smtClean="0">
                <a:solidFill>
                  <a:srgbClr val="000000"/>
                </a:solidFill>
              </a:rPr>
              <a:t>Verificatore 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Modifica di una scheda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>
                <a:solidFill>
                  <a:srgbClr val="000000"/>
                </a:solidFill>
              </a:rPr>
              <a:t>Verifica scientifica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solidFill>
                <a:srgbClr val="000000"/>
              </a:solidFill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dirty="0" smtClean="0">
                <a:solidFill>
                  <a:srgbClr val="FF0000"/>
                </a:solidFill>
              </a:rPr>
              <a:t>   IL </a:t>
            </a:r>
            <a:r>
              <a:rPr lang="it-IT" dirty="0" err="1">
                <a:solidFill>
                  <a:srgbClr val="FF0000"/>
                </a:solidFill>
              </a:rPr>
              <a:t>SIGECweb</a:t>
            </a:r>
            <a:r>
              <a:rPr lang="it-IT" dirty="0"/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 aree di lavoro – catalogatore – verificatore scientifico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3419872" y="0"/>
            <a:ext cx="5724128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 precedenti raggruppamenti funzionali fanno riferimento ai </a:t>
            </a:r>
            <a:r>
              <a:rPr lang="it-IT" sz="2000" b="1" dirty="0" smtClean="0"/>
              <a:t>processi</a:t>
            </a:r>
            <a:r>
              <a:rPr lang="it-IT" sz="2000" dirty="0" smtClean="0"/>
              <a:t> gestionali di: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 smtClean="0"/>
              <a:t>PROGRAMMAZIONE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Progetto campagna di catalogazione/richiesta numeri di catalogo/creazione attività di catalogazione/assegnazione a catalogatori</a:t>
            </a:r>
            <a:br>
              <a:rPr lang="it-IT" sz="2000" dirty="0" smtClean="0"/>
            </a:br>
            <a:r>
              <a:rPr lang="it-IT" sz="2000" dirty="0" smtClean="0"/>
              <a:t> </a:t>
            </a:r>
            <a:br>
              <a:rPr lang="it-IT" sz="2000" dirty="0" smtClean="0"/>
            </a:br>
            <a:r>
              <a:rPr lang="it-IT" sz="2000" b="1" dirty="0" smtClean="0"/>
              <a:t>PRODUZIONE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Data entry/creazione relazioni/georeferenziazione/verifica formale/verifica scientifica</a:t>
            </a:r>
            <a:br>
              <a:rPr lang="it-IT" sz="2000" dirty="0" smtClean="0"/>
            </a:br>
            <a:r>
              <a:rPr lang="it-IT" sz="2000" dirty="0" smtClean="0"/>
              <a:t> </a:t>
            </a:r>
            <a:br>
              <a:rPr lang="it-IT" sz="2000" dirty="0" smtClean="0"/>
            </a:br>
            <a:r>
              <a:rPr lang="it-IT" sz="2000" b="1" dirty="0" smtClean="0"/>
              <a:t>FRUIZIONE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Validazione dati/pubblicazione dati/interscambio dati tramite interoperabilità</a:t>
            </a:r>
            <a:br>
              <a:rPr lang="it-IT" sz="2000" dirty="0" smtClean="0"/>
            </a:br>
            <a:r>
              <a:rPr lang="it-IT" sz="2000" dirty="0" smtClean="0"/>
              <a:t> </a:t>
            </a: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Gestione dei processi , enti e utenti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8" name="Rettangolo 7"/>
          <p:cNvSpPr/>
          <p:nvPr/>
        </p:nvSpPr>
        <p:spPr>
          <a:xfrm>
            <a:off x="539552" y="764704"/>
            <a:ext cx="2088232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smtClean="0"/>
              <a:t>Programmazione</a:t>
            </a:r>
          </a:p>
          <a:p>
            <a:pPr algn="ctr"/>
            <a:endParaRPr lang="it-IT" sz="1600" dirty="0" smtClean="0"/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/>
              <a:t> Amministratore Ente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/>
              <a:t> Amministratore Ente competente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/>
              <a:t> Amministratore ICCD </a:t>
            </a:r>
            <a:endParaRPr lang="it-IT" sz="1600" dirty="0"/>
          </a:p>
        </p:txBody>
      </p:sp>
      <p:sp>
        <p:nvSpPr>
          <p:cNvPr id="9" name="Rettangolo 8"/>
          <p:cNvSpPr/>
          <p:nvPr/>
        </p:nvSpPr>
        <p:spPr>
          <a:xfrm>
            <a:off x="539552" y="2492896"/>
            <a:ext cx="2088232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smtClean="0"/>
              <a:t>Produzione</a:t>
            </a:r>
          </a:p>
          <a:p>
            <a:pPr algn="ctr"/>
            <a:endParaRPr lang="it-IT" sz="2000" dirty="0" smtClean="0"/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/>
              <a:t>Catalogatore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/>
              <a:t>Verificatore  scientifico  </a:t>
            </a:r>
          </a:p>
        </p:txBody>
      </p:sp>
      <p:sp>
        <p:nvSpPr>
          <p:cNvPr id="10" name="Rettangolo 9"/>
          <p:cNvSpPr/>
          <p:nvPr/>
        </p:nvSpPr>
        <p:spPr>
          <a:xfrm>
            <a:off x="539552" y="4221088"/>
            <a:ext cx="2088232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smtClean="0"/>
              <a:t>Fruizione</a:t>
            </a:r>
          </a:p>
          <a:p>
            <a:pPr algn="ctr"/>
            <a:endParaRPr lang="it-IT" sz="2000" dirty="0" smtClean="0"/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/>
              <a:t> Amministratore ICCD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/>
              <a:t> Amministratore sistema cooperante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sigecwebb_icc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7110752" cy="5760640"/>
          </a:xfrm>
          <a:prstGeom prst="rect">
            <a:avLst/>
          </a:prstGeom>
        </p:spPr>
      </p:pic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u="sng" dirty="0" smtClean="0">
                <a:hlinkClick r:id="rId3"/>
              </a:rPr>
              <a:t>www.sigecweb.beniculturali.it</a:t>
            </a:r>
            <a:endParaRPr lang="it-IT" sz="2000" u="sng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Il sistema di produzione (</a:t>
            </a:r>
            <a:r>
              <a:rPr lang="it-IT" sz="2000" dirty="0" err="1" smtClean="0"/>
              <a:t>SIGECweb</a:t>
            </a:r>
            <a:r>
              <a:rPr lang="it-IT" sz="2000" dirty="0" smtClean="0"/>
              <a:t>) è sviluppato con componenti proprietarie che garantiscono migliori prestazioni e maggiore affidabilità necessarie per la piattaforma di esercizio; utilizza Oracle 11G per la gestione dei dati relazionali e </a:t>
            </a:r>
            <a:r>
              <a:rPr lang="it-IT" sz="2000" dirty="0" err="1" smtClean="0"/>
              <a:t>ARCGis</a:t>
            </a:r>
            <a:r>
              <a:rPr lang="it-IT" sz="2000" dirty="0" smtClean="0"/>
              <a:t> come server geografico, ed è dedicato alla produzione e alla gestione dei dati di catalogo. </a:t>
            </a:r>
            <a:br>
              <a:rPr lang="it-IT" sz="2000" dirty="0" smtClean="0"/>
            </a:br>
            <a:endParaRPr lang="it-IT" sz="200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Sistema di produzione</a:t>
            </a:r>
            <a:endParaRPr lang="it-IT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8" name="Rettangolo 7"/>
          <p:cNvSpPr/>
          <p:nvPr/>
        </p:nvSpPr>
        <p:spPr>
          <a:xfrm>
            <a:off x="0" y="2060848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/>
              <a:t> 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sigeclab_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43"/>
            <a:ext cx="7308303" cy="6323957"/>
          </a:xfrm>
          <a:prstGeom prst="rect">
            <a:avLst/>
          </a:prstGeom>
        </p:spPr>
      </p:pic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>
              <a:hlinkClick r:id="rId3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>
                <a:hlinkClick r:id="rId3"/>
              </a:rPr>
              <a:t>www.sigeclab.beniculturali.it</a:t>
            </a: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La piattaforma, denominata </a:t>
            </a:r>
            <a:r>
              <a:rPr lang="it-IT" sz="2000" dirty="0" err="1" smtClean="0"/>
              <a:t>SIGEClab</a:t>
            </a:r>
            <a:r>
              <a:rPr lang="it-IT" sz="2000" dirty="0" smtClean="0"/>
              <a:t>  è stata sviluppata con tecnologie </a:t>
            </a:r>
            <a:r>
              <a:rPr lang="it-IT" sz="2000" dirty="0" err="1" smtClean="0"/>
              <a:t>opensource</a:t>
            </a:r>
            <a:r>
              <a:rPr lang="it-IT" sz="2000" dirty="0" smtClean="0"/>
              <a:t> e utilizza il gestore di dati relazionali </a:t>
            </a:r>
            <a:r>
              <a:rPr lang="it-IT" sz="2000" dirty="0" err="1" smtClean="0"/>
              <a:t>PostGres</a:t>
            </a:r>
            <a:r>
              <a:rPr lang="it-IT" sz="2000" dirty="0" smtClean="0"/>
              <a:t> e il server geografico </a:t>
            </a:r>
            <a:r>
              <a:rPr lang="it-IT" sz="2000" dirty="0" err="1" smtClean="0"/>
              <a:t>GEOServer</a:t>
            </a:r>
            <a:r>
              <a:rPr lang="it-IT" sz="2000" dirty="0" smtClean="0"/>
              <a:t> 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</a:t>
            </a:r>
            <a:r>
              <a:rPr lang="it-IT" sz="2000" dirty="0" err="1" smtClean="0"/>
              <a:t>SIgecLAB</a:t>
            </a:r>
            <a:r>
              <a:rPr lang="it-IT" sz="2000" dirty="0" smtClean="0"/>
              <a:t> è dedicato alla: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/>
              <a:t> sperimentazione delle normative </a:t>
            </a:r>
            <a:r>
              <a:rPr lang="it-IT" sz="2000" dirty="0" err="1" smtClean="0"/>
              <a:t>catalografiche</a:t>
            </a:r>
            <a:endParaRPr lang="it-IT" sz="2000" dirty="0" smtClean="0"/>
          </a:p>
          <a:p>
            <a:pPr marL="0" indent="0">
              <a:spcBef>
                <a:spcPct val="0"/>
              </a:spcBef>
            </a:pPr>
            <a:r>
              <a:rPr lang="it-IT" sz="2000" dirty="0" smtClean="0"/>
              <a:t> verifica di nuove funzioni prima del rilascio sulla piattaforma nazionale</a:t>
            </a:r>
          </a:p>
          <a:p>
            <a:pPr marL="0" indent="0">
              <a:spcBef>
                <a:spcPct val="0"/>
              </a:spcBef>
            </a:pPr>
            <a:r>
              <a:rPr lang="it-IT" sz="2000" dirty="0" smtClean="0"/>
              <a:t> formazione per funzionari e catalogatori 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</a:pPr>
            <a:endParaRPr lang="it-IT" sz="2000" dirty="0" smtClean="0"/>
          </a:p>
          <a:p>
            <a:pPr marL="0" indent="0">
              <a:spcBef>
                <a:spcPct val="0"/>
              </a:spcBef>
            </a:pPr>
            <a:endParaRPr lang="it-IT" sz="2000" dirty="0" smtClean="0"/>
          </a:p>
          <a:p>
            <a:pPr marL="0" indent="0">
              <a:spcBef>
                <a:spcPct val="0"/>
              </a:spcBef>
            </a:pP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Sistema per la formazione e la sperimentazione </a:t>
            </a:r>
            <a:endParaRPr lang="it-IT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imm_stand_alo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620688"/>
            <a:ext cx="6696744" cy="5688632"/>
          </a:xfrm>
          <a:prstGeom prst="rect">
            <a:avLst/>
          </a:prstGeom>
        </p:spPr>
      </p:pic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Font typeface="Arial" pitchFamily="34" charset="0"/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Font typeface="Arial" pitchFamily="34" charset="0"/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modulo stand-alone per la catalogazione off-line, è anch’esso sviluppato con tecnologie </a:t>
            </a:r>
            <a:r>
              <a:rPr lang="it-IT" sz="2000" dirty="0" err="1" smtClean="0"/>
              <a:t>opensource</a:t>
            </a:r>
            <a:r>
              <a:rPr lang="it-IT" sz="2000" dirty="0" smtClean="0"/>
              <a:t>. Questo modulo potrà essere usato nei casi di indisponibilità di una connessione costante alla “rete”. 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L’applicazione dovrà sincronizzarsi con il polo nazionale per ricevere gli incarichi di catalogazione e per inviare i dati prodotti</a:t>
            </a:r>
          </a:p>
          <a:p>
            <a:pPr marL="0" indent="0">
              <a:spcBef>
                <a:spcPct val="0"/>
              </a:spcBef>
              <a:buFont typeface="Arial" pitchFamily="34" charset="0"/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Modulo per la catalogazione off-line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8" name="Rettangolo 7"/>
          <p:cNvSpPr/>
          <p:nvPr/>
        </p:nvSpPr>
        <p:spPr>
          <a:xfrm>
            <a:off x="0" y="764704"/>
            <a:ext cx="3563888" cy="5040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Font typeface="Arial" pitchFamily="34" charset="0"/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Font typeface="Arial" pitchFamily="34" charset="0"/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Il sottosistema utente è il modulo che permette la fruizione del catalogo. Il sistema consente di applicare specifici controlli per la pubblicazione del dato, applicando i filtri che legano la visibilità della scheda ai crediti di accesso associati al singolo utente nel rispetto dei principi di riservatezza relativi a:</a:t>
            </a:r>
            <a:br>
              <a:rPr lang="it-IT" sz="2000" dirty="0" smtClean="0"/>
            </a:br>
            <a:r>
              <a:rPr lang="it-IT" sz="2000" dirty="0" smtClean="0"/>
              <a:t>diritto d’autore; </a:t>
            </a:r>
            <a:br>
              <a:rPr lang="it-IT" sz="2000" dirty="0" smtClean="0"/>
            </a:br>
            <a:r>
              <a:rPr lang="it-IT" sz="2000" dirty="0" smtClean="0"/>
              <a:t>sicurezza del bene;</a:t>
            </a:r>
            <a:br>
              <a:rPr lang="it-IT" sz="2000" dirty="0" smtClean="0"/>
            </a:br>
            <a:r>
              <a:rPr lang="it-IT" sz="2000" dirty="0" smtClean="0"/>
              <a:t>tutela della riservatezza; </a:t>
            </a:r>
            <a:br>
              <a:rPr lang="it-IT" sz="2000" dirty="0" smtClean="0"/>
            </a:br>
            <a:r>
              <a:rPr lang="it-IT" sz="2000" dirty="0" smtClean="0"/>
              <a:t>proprietà del bene.</a:t>
            </a:r>
            <a:br>
              <a:rPr lang="it-IT" sz="2000" dirty="0" smtClean="0"/>
            </a:br>
            <a:r>
              <a:rPr lang="it-IT" sz="2000" dirty="0" smtClean="0"/>
              <a:t/>
            </a:r>
            <a:br>
              <a:rPr lang="it-IT" sz="2000" dirty="0" smtClean="0"/>
            </a:b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SSU -  modulo di consultazione dei dati 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21504" t="13556" r="21585" b="14186"/>
          <a:stretch>
            <a:fillRect/>
          </a:stretch>
        </p:blipFill>
        <p:spPr bwMode="auto">
          <a:xfrm>
            <a:off x="179512" y="1052736"/>
            <a:ext cx="5442982" cy="432013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 descr="por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6432773" cy="4368742"/>
          </a:xfrm>
          <a:prstGeom prst="rect">
            <a:avLst/>
          </a:prstGeom>
        </p:spPr>
      </p:pic>
      <p:pic>
        <p:nvPicPr>
          <p:cNvPr id="14" name="Immagine 13" descr="porz2.jpg"/>
          <p:cNvPicPr>
            <a:picLocks noChangeAspect="1"/>
          </p:cNvPicPr>
          <p:nvPr/>
        </p:nvPicPr>
        <p:blipFill>
          <a:blip r:embed="rId3" cstate="print"/>
          <a:srcRect b="16877"/>
          <a:stretch>
            <a:fillRect/>
          </a:stretch>
        </p:blipFill>
        <p:spPr>
          <a:xfrm>
            <a:off x="0" y="3446240"/>
            <a:ext cx="5731859" cy="3411760"/>
          </a:xfrm>
          <a:prstGeom prst="rect">
            <a:avLst/>
          </a:prstGeom>
        </p:spPr>
      </p:pic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</a:t>
            </a:r>
            <a:r>
              <a:rPr lang="it-IT" sz="2000" dirty="0" err="1" smtClean="0"/>
              <a:t>SIGECweb</a:t>
            </a:r>
            <a:r>
              <a:rPr lang="it-IT" sz="2000" dirty="0" smtClean="0"/>
              <a:t> è il sistema nel quale sono realizzati gli obiettivi individuati dall’Istituto per la gestione integrata delle informazioni e l’identificazione univoca del patrimonio </a:t>
            </a:r>
            <a:r>
              <a:rPr lang="it-IT" sz="2000" dirty="0" smtClean="0"/>
              <a:t>culturale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Integrazione delle informazioni 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7236296" y="3212976"/>
            <a:ext cx="1584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Alfanumerica</a:t>
            </a:r>
          </a:p>
          <a:p>
            <a:r>
              <a:rPr lang="it-IT" dirty="0" smtClean="0"/>
              <a:t>Documentaria</a:t>
            </a:r>
          </a:p>
          <a:p>
            <a:r>
              <a:rPr lang="it-IT" dirty="0" smtClean="0"/>
              <a:t>Geografica</a:t>
            </a:r>
          </a:p>
          <a:p>
            <a:r>
              <a:rPr lang="it-IT" dirty="0" smtClean="0"/>
              <a:t>Relazionale</a:t>
            </a:r>
          </a:p>
          <a:p>
            <a:endParaRPr lang="it-IT" dirty="0"/>
          </a:p>
        </p:txBody>
      </p:sp>
      <p:pic>
        <p:nvPicPr>
          <p:cNvPr id="11" name="Picture 5" descr="C:\Documents and Settings\anegri\Documenti\Immagini\sigec3.JPG"/>
          <p:cNvPicPr>
            <a:picLocks noChangeAspect="1" noChangeArrowheads="1"/>
          </p:cNvPicPr>
          <p:nvPr/>
        </p:nvPicPr>
        <p:blipFill>
          <a:blip r:embed="rId4" cstate="print"/>
          <a:srcRect l="19399" t="24255" r="7474" b="4167"/>
          <a:stretch>
            <a:fillRect/>
          </a:stretch>
        </p:blipFill>
        <p:spPr bwMode="auto">
          <a:xfrm>
            <a:off x="2555776" y="1268760"/>
            <a:ext cx="2759209" cy="216024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2" name="Picture 2" descr="C:\Documents and Settings\anegri\Documenti\Immagini\sigec2.JPG"/>
          <p:cNvPicPr>
            <a:picLocks noChangeAspect="1" noChangeArrowheads="1"/>
          </p:cNvPicPr>
          <p:nvPr/>
        </p:nvPicPr>
        <p:blipFill>
          <a:blip r:embed="rId5" cstate="print"/>
          <a:srcRect l="27859" t="13497" r="27192" b="42814"/>
          <a:stretch>
            <a:fillRect/>
          </a:stretch>
        </p:blipFill>
        <p:spPr bwMode="auto">
          <a:xfrm>
            <a:off x="3059832" y="2708920"/>
            <a:ext cx="2592288" cy="2016224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5" name="Immagine 14" descr="aut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27984" y="3284984"/>
            <a:ext cx="1869086" cy="2193230"/>
          </a:xfrm>
          <a:prstGeom prst="rect">
            <a:avLst/>
          </a:prstGeom>
        </p:spPr>
      </p:pic>
      <p:pic>
        <p:nvPicPr>
          <p:cNvPr id="13" name="Picture 3" descr="C:\Scambia_ICCD\WEBGIS_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4221088"/>
            <a:ext cx="318426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Tutti gli utenti hanno la possibilità di gestire il proprio patrimonio conoscitivo e fruire del patrimonio nazionale.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patrimonio  è </a:t>
            </a:r>
            <a:r>
              <a:rPr lang="it-IT" sz="2000" b="1" u="sng" dirty="0" smtClean="0">
                <a:solidFill>
                  <a:srgbClr val="FF0000"/>
                </a:solidFill>
              </a:rPr>
              <a:t>ricercabile</a:t>
            </a:r>
            <a:r>
              <a:rPr lang="it-IT" sz="2000" dirty="0" smtClean="0"/>
              <a:t> e </a:t>
            </a:r>
            <a:r>
              <a:rPr lang="it-IT" sz="2000" b="1" u="sng" dirty="0" smtClean="0">
                <a:solidFill>
                  <a:schemeClr val="tx2">
                    <a:lumMod val="75000"/>
                  </a:schemeClr>
                </a:solidFill>
              </a:rPr>
              <a:t>navigabile</a:t>
            </a:r>
            <a:r>
              <a:rPr lang="it-IT" sz="2000" dirty="0" smtClean="0"/>
              <a:t> attraverso le relazioni tra oggetti e dati.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Tutti </a:t>
            </a:r>
            <a:r>
              <a:rPr lang="it-IT" sz="2000" dirty="0" smtClean="0"/>
              <a:t>le schede di catalogo, le </a:t>
            </a:r>
            <a:r>
              <a:rPr lang="it-IT" sz="2000" dirty="0" smtClean="0"/>
              <a:t>tabelle del sistema e i dati aggregati delle statistiche sono </a:t>
            </a:r>
            <a:r>
              <a:rPr lang="it-IT" sz="2000" b="1" u="sng" dirty="0" smtClean="0">
                <a:solidFill>
                  <a:schemeClr val="accent6">
                    <a:lumMod val="50000"/>
                  </a:schemeClr>
                </a:solidFill>
              </a:rPr>
              <a:t>esportabili</a:t>
            </a:r>
            <a:r>
              <a:rPr lang="it-IT" sz="2000" dirty="0" smtClean="0"/>
              <a:t>.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</a:t>
            </a:r>
            <a:r>
              <a:rPr lang="it-IT" sz="2000" dirty="0" smtClean="0"/>
              <a:t>sistema predispone i file da scaricare e, per elaborazioni “massive”, notifica via mail all’utente la conclusione dell’operazione richiesta e il link al file </a:t>
            </a:r>
            <a:r>
              <a:rPr lang="it-IT" sz="2000" dirty="0" smtClean="0"/>
              <a:t>da scaricare</a:t>
            </a: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Gestione dei dati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pic>
        <p:nvPicPr>
          <p:cNvPr id="6" name="Immagine 5" descr="ricerc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5762232" cy="3096344"/>
          </a:xfrm>
          <a:prstGeom prst="rect">
            <a:avLst/>
          </a:prstGeom>
        </p:spPr>
      </p:pic>
      <p:pic>
        <p:nvPicPr>
          <p:cNvPr id="12" name="Immagine 11" descr="ricerca parm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2868" y="1591670"/>
            <a:ext cx="4536504" cy="3095322"/>
          </a:xfrm>
          <a:prstGeom prst="rect">
            <a:avLst/>
          </a:prstGeom>
        </p:spPr>
      </p:pic>
      <p:pic>
        <p:nvPicPr>
          <p:cNvPr id="13" name="Immagine 12" descr="esportazion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2868" y="4616050"/>
            <a:ext cx="4663268" cy="1523103"/>
          </a:xfrm>
          <a:prstGeom prst="rect">
            <a:avLst/>
          </a:prstGeom>
        </p:spPr>
      </p:pic>
      <p:sp>
        <p:nvSpPr>
          <p:cNvPr id="14" name="Rettangolo 13"/>
          <p:cNvSpPr/>
          <p:nvPr/>
        </p:nvSpPr>
        <p:spPr>
          <a:xfrm>
            <a:off x="1208808" y="1916832"/>
            <a:ext cx="4320480" cy="8640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4810888" y="5085184"/>
            <a:ext cx="913240" cy="792088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/>
          <p:cNvSpPr/>
          <p:nvPr/>
        </p:nvSpPr>
        <p:spPr>
          <a:xfrm>
            <a:off x="58360" y="2060848"/>
            <a:ext cx="1057256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3707904" y="5833839"/>
            <a:ext cx="648072" cy="216024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17"/>
          <p:cNvSpPr/>
          <p:nvPr/>
        </p:nvSpPr>
        <p:spPr>
          <a:xfrm>
            <a:off x="4427984" y="3789040"/>
            <a:ext cx="1057256" cy="72008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18"/>
          <p:cNvSpPr/>
          <p:nvPr/>
        </p:nvSpPr>
        <p:spPr>
          <a:xfrm>
            <a:off x="1115616" y="5661248"/>
            <a:ext cx="504056" cy="216024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395536" y="1052736"/>
            <a:ext cx="5112568" cy="1584176"/>
          </a:xfrm>
          <a:prstGeom prst="rect">
            <a:avLst/>
          </a:prstGeom>
          <a:solidFill>
            <a:srgbClr val="FFC000">
              <a:alpha val="8588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395536" y="2852936"/>
            <a:ext cx="5112568" cy="2520280"/>
          </a:xfrm>
          <a:prstGeom prst="rect">
            <a:avLst/>
          </a:prstGeom>
          <a:solidFill>
            <a:schemeClr val="accent5">
              <a:lumMod val="40000"/>
              <a:lumOff val="60000"/>
              <a:alpha val="85882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Il sistema si propone, grazie ai servizi di interoperabilità già predisposti e alle future possibili implementazioni, di dialogare con  sistemi informativi eterogenei, attivando in modo automatico dei processi elaborativi per lo scambio di informazioni a livello di applicazioni. 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L’interoperabilità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7" name="Segnaposto contenuto 6"/>
          <p:cNvSpPr>
            <a:spLocks noGrp="1"/>
          </p:cNvSpPr>
          <p:nvPr>
            <p:ph sz="half" idx="1"/>
          </p:nvPr>
        </p:nvSpPr>
        <p:spPr>
          <a:xfrm>
            <a:off x="683568" y="1124744"/>
            <a:ext cx="3810000" cy="446449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 smtClean="0"/>
              <a:t>SISTEMI </a:t>
            </a:r>
            <a:r>
              <a:rPr lang="it-IT" dirty="0" err="1" smtClean="0"/>
              <a:t>MiBAC</a:t>
            </a:r>
            <a:endParaRPr lang="it-IT" dirty="0" smtClean="0"/>
          </a:p>
          <a:p>
            <a:pPr>
              <a:buNone/>
            </a:pPr>
            <a:endParaRPr lang="it-IT" sz="2300" dirty="0" smtClean="0"/>
          </a:p>
          <a:p>
            <a:r>
              <a:rPr lang="it-IT" dirty="0" smtClean="0"/>
              <a:t>Portale della cultura</a:t>
            </a:r>
          </a:p>
          <a:p>
            <a:r>
              <a:rPr lang="it-IT" dirty="0" smtClean="0"/>
              <a:t>Vincoli in rete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dirty="0" smtClean="0"/>
              <a:t>SISTEMI ESTERNI</a:t>
            </a:r>
          </a:p>
          <a:p>
            <a:pPr>
              <a:buNone/>
            </a:pPr>
            <a:endParaRPr lang="it-IT" sz="2300" dirty="0" smtClean="0"/>
          </a:p>
          <a:p>
            <a:r>
              <a:rPr lang="it-IT" dirty="0" smtClean="0"/>
              <a:t>Provincia autonoma di Trento</a:t>
            </a:r>
          </a:p>
          <a:p>
            <a:r>
              <a:rPr lang="it-IT" dirty="0" smtClean="0"/>
              <a:t>Cei</a:t>
            </a:r>
          </a:p>
          <a:p>
            <a:r>
              <a:rPr lang="it-IT" dirty="0" smtClean="0"/>
              <a:t>Protezione civile</a:t>
            </a:r>
          </a:p>
          <a:p>
            <a:r>
              <a:rPr lang="it-IT" dirty="0" smtClean="0"/>
              <a:t>Regione Umbria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egnaposto contenuto 8" descr="interoperab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4031" r="5747"/>
          <a:stretch>
            <a:fillRect/>
          </a:stretch>
        </p:blipFill>
        <p:spPr>
          <a:xfrm>
            <a:off x="0" y="764704"/>
            <a:ext cx="5652120" cy="5472608"/>
          </a:xfrm>
          <a:prstGeom prst="rect">
            <a:avLst/>
          </a:prstGeom>
          <a:solidFill>
            <a:srgbClr val="000000">
              <a:alpha val="30980"/>
            </a:srgbClr>
          </a:solidFill>
        </p:spPr>
      </p:pic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5724128" y="0"/>
            <a:ext cx="3419872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L'interoperabilità tra il </a:t>
            </a:r>
            <a:r>
              <a:rPr lang="it-IT" sz="2000" dirty="0" err="1" smtClean="0"/>
              <a:t>SIGECweb</a:t>
            </a:r>
            <a:r>
              <a:rPr lang="it-IT" sz="2000" dirty="0" smtClean="0"/>
              <a:t> ed altri sistemi informativi potrà garantire lo scambio dei dati e delle informazioni, realizzando una rete tra sistemi capaci di funzionare insieme. Questa possibilità non deve essere confinata all'importazione o all'esportazione puntuale dei dati ma ad un flusso continuo di  informazioni realmente ininterrotto, quasi senza soluzione di continuità per le parti, dei contenuti che si potranno concordare tra i diversi gestori dei vari sistemi coinvolti.</a:t>
            </a: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L’interoperabilità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3"/>
          <p:cNvSpPr>
            <a:spLocks noGrp="1"/>
          </p:cNvSpPr>
          <p:nvPr>
            <p:ph type="body" sz="half" idx="2"/>
          </p:nvPr>
        </p:nvSpPr>
        <p:spPr>
          <a:xfrm>
            <a:off x="5724127" y="0"/>
            <a:ext cx="3419873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endParaRPr lang="it-IT" sz="2400" b="1" dirty="0" smtClean="0"/>
          </a:p>
          <a:p>
            <a:pPr>
              <a:buNone/>
            </a:pPr>
            <a:r>
              <a:rPr lang="it-IT" sz="2400" b="1" dirty="0" smtClean="0"/>
              <a:t>Enti </a:t>
            </a:r>
            <a:r>
              <a:rPr lang="it-IT" sz="2400" b="1" dirty="0" err="1" smtClean="0"/>
              <a:t>MiBAC</a:t>
            </a:r>
            <a:r>
              <a:rPr lang="it-IT" sz="2400" b="1" dirty="0" smtClean="0"/>
              <a:t> coinvolti  - 67</a:t>
            </a:r>
          </a:p>
          <a:p>
            <a:pPr>
              <a:buNone/>
            </a:pPr>
            <a:r>
              <a:rPr lang="it-IT" sz="2000" dirty="0" smtClean="0"/>
              <a:t>dal 2009 /2012  </a:t>
            </a:r>
          </a:p>
          <a:p>
            <a:pPr>
              <a:buNone/>
            </a:pPr>
            <a:endParaRPr lang="it-IT" sz="2000" dirty="0" smtClean="0"/>
          </a:p>
          <a:p>
            <a:pPr>
              <a:buNone/>
            </a:pPr>
            <a:r>
              <a:rPr lang="it-IT" sz="2400" b="1" dirty="0" smtClean="0"/>
              <a:t>utenti formati </a:t>
            </a:r>
            <a:r>
              <a:rPr lang="it-IT" sz="2000" dirty="0" smtClean="0"/>
              <a:t> </a:t>
            </a:r>
            <a:r>
              <a:rPr lang="it-IT" sz="2400" dirty="0" smtClean="0"/>
              <a:t>381</a:t>
            </a:r>
          </a:p>
          <a:p>
            <a:pPr>
              <a:buNone/>
            </a:pPr>
            <a:r>
              <a:rPr lang="it-IT" sz="2000" dirty="0" smtClean="0"/>
              <a:t>	</a:t>
            </a:r>
            <a:r>
              <a:rPr lang="it-IT" sz="2000" dirty="0" err="1" smtClean="0"/>
              <a:t>MiBAC</a:t>
            </a:r>
            <a:r>
              <a:rPr lang="it-IT" sz="2000" dirty="0" smtClean="0"/>
              <a:t>         	 158</a:t>
            </a:r>
          </a:p>
          <a:p>
            <a:pPr>
              <a:buNone/>
            </a:pPr>
            <a:r>
              <a:rPr lang="it-IT" sz="2000" dirty="0" smtClean="0"/>
              <a:t>	Collaboratori   223</a:t>
            </a:r>
            <a:br>
              <a:rPr lang="it-IT" sz="2000" dirty="0" smtClean="0"/>
            </a:br>
            <a:r>
              <a:rPr lang="it-IT" sz="2000" dirty="0" smtClean="0"/>
              <a:t>         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Fasi di realizzazione e diffusione del </a:t>
            </a:r>
            <a:r>
              <a:rPr lang="it-IT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SIGECweb</a:t>
            </a:r>
            <a:endParaRPr lang="it-IT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83704" y="1123427"/>
            <a:ext cx="981215" cy="338554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FASE 1</a:t>
            </a: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183704" y="2098469"/>
            <a:ext cx="981215" cy="338554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FASE 2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331640" y="888642"/>
            <a:ext cx="43924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it-IT" sz="1400" dirty="0">
                <a:latin typeface="Verdana" pitchFamily="34" charset="0"/>
              </a:rPr>
              <a:t> Affidamento della </a:t>
            </a:r>
            <a:r>
              <a:rPr lang="it-IT" sz="1400" dirty="0" smtClean="0">
                <a:latin typeface="Verdana" pitchFamily="34" charset="0"/>
              </a:rPr>
              <a:t>gara</a:t>
            </a:r>
            <a:r>
              <a:rPr lang="it-IT" sz="1400" dirty="0">
                <a:latin typeface="Verdana" pitchFamily="34" charset="0"/>
              </a:rPr>
              <a:t>		</a:t>
            </a:r>
            <a:endParaRPr lang="it-IT" sz="1400" dirty="0" smtClean="0">
              <a:latin typeface="Verdana" pitchFamily="34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it-IT" sz="1400" dirty="0" smtClean="0">
                <a:latin typeface="Verdana" pitchFamily="34" charset="0"/>
              </a:rPr>
              <a:t> Analisi dei requisiti utente e funzionali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it-IT" sz="1400" dirty="0" smtClean="0">
                <a:latin typeface="Verdana" pitchFamily="34" charset="0"/>
              </a:rPr>
              <a:t> </a:t>
            </a:r>
            <a:r>
              <a:rPr lang="it-IT" sz="1400" dirty="0">
                <a:latin typeface="Verdana" pitchFamily="34" charset="0"/>
              </a:rPr>
              <a:t>Realizzazione primo prototipo del SIGECWEB</a:t>
            </a: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1331640" y="2071212"/>
            <a:ext cx="43924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-"/>
              <a:tabLst>
                <a:tab pos="185738" algn="l"/>
              </a:tabLst>
            </a:pPr>
            <a:r>
              <a:rPr lang="it-IT" sz="1400" dirty="0">
                <a:latin typeface="Verdana" pitchFamily="34" charset="0"/>
              </a:rPr>
              <a:t> Utilizzo del prototipo del SIGECWEB per attività di  	sperimentazione nelle regioni </a:t>
            </a:r>
            <a:r>
              <a:rPr lang="it-IT" sz="1400" b="1" dirty="0">
                <a:latin typeface="Verdana" pitchFamily="34" charset="0"/>
              </a:rPr>
              <a:t>Piemonte, Toscana </a:t>
            </a:r>
            <a:r>
              <a:rPr lang="it-IT" sz="1400" dirty="0">
                <a:latin typeface="Verdana" pitchFamily="34" charset="0"/>
              </a:rPr>
              <a:t>e</a:t>
            </a:r>
            <a:r>
              <a:rPr lang="it-IT" sz="1400" b="1" dirty="0">
                <a:latin typeface="Verdana" pitchFamily="34" charset="0"/>
              </a:rPr>
              <a:t> Puglia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183704" y="5124590"/>
            <a:ext cx="981215" cy="338554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FASE </a:t>
            </a:r>
            <a:r>
              <a:rPr lang="it-IT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</a:t>
            </a:r>
            <a:endParaRPr lang="it-IT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1331640" y="5138608"/>
            <a:ext cx="43924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-"/>
              <a:tabLst>
                <a:tab pos="185738" algn="l"/>
              </a:tabLst>
            </a:pPr>
            <a:r>
              <a:rPr lang="it-IT" sz="1400" dirty="0">
                <a:latin typeface="Verdana" pitchFamily="34" charset="0"/>
              </a:rPr>
              <a:t> Raffinamento funzionale – </a:t>
            </a:r>
            <a:r>
              <a:rPr lang="it-IT" sz="1400" dirty="0" smtClean="0">
                <a:latin typeface="Verdana" pitchFamily="34" charset="0"/>
              </a:rPr>
              <a:t>ottimizzazione ; </a:t>
            </a:r>
            <a:r>
              <a:rPr lang="it-IT" sz="1400" dirty="0">
                <a:latin typeface="Verdana" pitchFamily="34" charset="0"/>
              </a:rPr>
              <a:t>formazione alle regioni: </a:t>
            </a:r>
            <a:r>
              <a:rPr lang="it-IT" sz="1400" b="1" dirty="0" smtClean="0">
                <a:latin typeface="Verdana" pitchFamily="34" charset="0"/>
              </a:rPr>
              <a:t>Basilicata,Calabria, Friuli Venezia Giulia, Lazio, Liguria, Marche</a:t>
            </a:r>
            <a:endParaRPr lang="it-IT" sz="1400" b="1" dirty="0">
              <a:latin typeface="Verdana" pitchFamily="34" charset="0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07504" y="1464705"/>
            <a:ext cx="12199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200" b="1" dirty="0">
                <a:latin typeface="Verdana" pitchFamily="34" charset="0"/>
              </a:rPr>
              <a:t>2008 -2009</a:t>
            </a:r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22433" y="2462813"/>
            <a:ext cx="13681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200" b="1" dirty="0">
                <a:latin typeface="Verdana" pitchFamily="34" charset="0"/>
              </a:rPr>
              <a:t>2009 -2010</a:t>
            </a:r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183704" y="5495401"/>
            <a:ext cx="98121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200" b="1" dirty="0" smtClean="0">
                <a:latin typeface="Verdana" pitchFamily="34" charset="0"/>
              </a:rPr>
              <a:t>2013</a:t>
            </a:r>
            <a:endParaRPr lang="it-IT" sz="1200" b="1" dirty="0">
              <a:latin typeface="Verdana" pitchFamily="34" charset="0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183704" y="3067732"/>
            <a:ext cx="981215" cy="338554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FASE 3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331640" y="3032971"/>
            <a:ext cx="43924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-"/>
              <a:tabLst>
                <a:tab pos="185738" algn="l"/>
              </a:tabLst>
            </a:pPr>
            <a:r>
              <a:rPr lang="it-IT" sz="1400" dirty="0">
                <a:latin typeface="Verdana" pitchFamily="34" charset="0"/>
              </a:rPr>
              <a:t> Raffinamento requisiti e realizzazione ambiente di produzione  	attività di  sperimentazione nelle regioni </a:t>
            </a:r>
            <a:r>
              <a:rPr lang="it-IT" sz="1400" b="1" dirty="0">
                <a:latin typeface="Verdana" pitchFamily="34" charset="0"/>
              </a:rPr>
              <a:t>Emilia Romagna, </a:t>
            </a:r>
            <a:r>
              <a:rPr lang="it-IT" sz="1400" b="1" dirty="0" smtClean="0">
                <a:latin typeface="Verdana" pitchFamily="34" charset="0"/>
              </a:rPr>
              <a:t>Sardegna</a:t>
            </a:r>
            <a:r>
              <a:rPr lang="it-IT" sz="1400" b="1" dirty="0">
                <a:latin typeface="Verdana" pitchFamily="34" charset="0"/>
              </a:rPr>
              <a:t>, </a:t>
            </a:r>
            <a:r>
              <a:rPr lang="it-IT" sz="1400" b="1" dirty="0" smtClean="0">
                <a:latin typeface="Verdana" pitchFamily="34" charset="0"/>
              </a:rPr>
              <a:t> Umbria </a:t>
            </a:r>
            <a:r>
              <a:rPr lang="it-IT" sz="1400" b="1" dirty="0">
                <a:latin typeface="Verdana" pitchFamily="34" charset="0"/>
              </a:rPr>
              <a:t>e Molise</a:t>
            </a:r>
          </a:p>
        </p:txBody>
      </p: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183704" y="3413094"/>
            <a:ext cx="98121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200" b="1" dirty="0">
                <a:latin typeface="Verdana" pitchFamily="34" charset="0"/>
              </a:rPr>
              <a:t>2011</a:t>
            </a:r>
          </a:p>
        </p:txBody>
      </p:sp>
      <p:cxnSp>
        <p:nvCxnSpPr>
          <p:cNvPr id="19" name="Connettore 1 18"/>
          <p:cNvCxnSpPr/>
          <p:nvPr/>
        </p:nvCxnSpPr>
        <p:spPr>
          <a:xfrm>
            <a:off x="1331640" y="548680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83704" y="4143651"/>
            <a:ext cx="981215" cy="338554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FASE 4</a:t>
            </a: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1331640" y="4157669"/>
            <a:ext cx="43924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-"/>
              <a:tabLst>
                <a:tab pos="185738" algn="l"/>
              </a:tabLst>
            </a:pPr>
            <a:r>
              <a:rPr lang="it-IT" sz="1400" dirty="0">
                <a:latin typeface="Verdana" pitchFamily="34" charset="0"/>
              </a:rPr>
              <a:t> Raffinamento funzionale – 6/5 ; apertura del polo in produzione; formazione alle regioni: </a:t>
            </a:r>
            <a:r>
              <a:rPr lang="it-IT" sz="1400" b="1" dirty="0">
                <a:latin typeface="Verdana" pitchFamily="34" charset="0"/>
              </a:rPr>
              <a:t>Lombardia, Veneto, Campania e Abruzzo</a:t>
            </a: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183704" y="4514462"/>
            <a:ext cx="98121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200" b="1" dirty="0">
                <a:latin typeface="Verdana" pitchFamily="34" charset="0"/>
              </a:rPr>
              <a:t>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4499992" y="0"/>
            <a:ext cx="4644008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>578 (di cui ad oggi attivi in produzione 40)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206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10.875.838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2.489.449  (aggiornato a gennaio 2013)</a:t>
            </a:r>
          </a:p>
          <a:p>
            <a:pPr marL="0" indent="0">
              <a:spcBef>
                <a:spcPct val="0"/>
              </a:spcBef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 smtClean="0"/>
              <a:t>638.235  (aggiornato a gennaio 2013)</a:t>
            </a:r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Il </a:t>
            </a:r>
            <a:r>
              <a:rPr lang="it-IT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SIGECweb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in sintesi </a:t>
            </a: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11" name="Stella a 5 punte 10"/>
          <p:cNvSpPr/>
          <p:nvPr/>
        </p:nvSpPr>
        <p:spPr>
          <a:xfrm>
            <a:off x="153387" y="3919993"/>
            <a:ext cx="286090" cy="22908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Stella a 5 punte 11"/>
          <p:cNvSpPr/>
          <p:nvPr/>
        </p:nvSpPr>
        <p:spPr>
          <a:xfrm>
            <a:off x="153387" y="4509120"/>
            <a:ext cx="286090" cy="22908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Stella a 5 punte 12"/>
          <p:cNvSpPr/>
          <p:nvPr/>
        </p:nvSpPr>
        <p:spPr>
          <a:xfrm>
            <a:off x="153387" y="3284984"/>
            <a:ext cx="286090" cy="22908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Stella a 5 punte 13"/>
          <p:cNvSpPr/>
          <p:nvPr/>
        </p:nvSpPr>
        <p:spPr>
          <a:xfrm>
            <a:off x="153387" y="2695857"/>
            <a:ext cx="286090" cy="22908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Stella a 5 punte 14"/>
          <p:cNvSpPr/>
          <p:nvPr/>
        </p:nvSpPr>
        <p:spPr>
          <a:xfrm>
            <a:off x="153387" y="2067218"/>
            <a:ext cx="286090" cy="22908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ctangle 3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Enti registrati sul sistema		</a:t>
            </a: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it-IT" sz="2000" dirty="0" smtClean="0"/>
              <a:t>        </a:t>
            </a:r>
            <a:r>
              <a:rPr kumimoji="0" lang="it-IT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Utenti registrati sul sistema		</a:t>
            </a:r>
            <a:endParaRPr kumimoji="0" lang="it-IT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</a:t>
            </a:r>
            <a:r>
              <a:rPr kumimoji="0" lang="it-IT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Numeri di catalogo assegnati</a:t>
            </a: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</a:t>
            </a:r>
            <a:r>
              <a:rPr kumimoji="0" lang="it-IT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Numero schede presenti nel sistema</a:t>
            </a: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</a:t>
            </a:r>
            <a:r>
              <a:rPr kumimoji="0" lang="it-IT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Numero schede da caricare</a:t>
            </a: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3"/>
          <p:cNvSpPr txBox="1">
            <a:spLocks/>
          </p:cNvSpPr>
          <p:nvPr/>
        </p:nvSpPr>
        <p:spPr>
          <a:xfrm>
            <a:off x="4644008" y="0"/>
            <a:ext cx="4499992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Coordinamento</a:t>
            </a:r>
            <a:r>
              <a:rPr kumimoji="0" lang="en-US" sz="2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sul</a:t>
            </a:r>
            <a:r>
              <a:rPr kumimoji="0" lang="en-US" sz="2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territorio</a:t>
            </a:r>
            <a:r>
              <a:rPr kumimoji="0" lang="it-IT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it-IT" sz="2000" dirty="0" smtClean="0"/>
              <a:t>	</a:t>
            </a:r>
            <a:r>
              <a:rPr kumimoji="0" lang="it-IT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Lucia Ceci, Grazia del Giudice, Simona Lunatici, Michela </a:t>
            </a:r>
            <a:r>
              <a:rPr kumimoji="0" lang="it-IT" sz="20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Migaleddu</a:t>
            </a:r>
            <a:r>
              <a:rPr kumimoji="0" lang="it-IT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Stefania Vecchio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it-IT" sz="2000" i="1" dirty="0" smtClean="0"/>
              <a:t>	Paolo </a:t>
            </a:r>
            <a:r>
              <a:rPr lang="it-IT" sz="2000" i="1" dirty="0" err="1" smtClean="0"/>
              <a:t>Colasanzio</a:t>
            </a:r>
            <a:r>
              <a:rPr lang="it-IT" sz="2000" i="1" dirty="0" smtClean="0"/>
              <a:t>; Ada </a:t>
            </a:r>
            <a:r>
              <a:rPr lang="it-IT" sz="2000" i="1" dirty="0" err="1" smtClean="0"/>
              <a:t>Gabucci</a:t>
            </a:r>
            <a:endParaRPr lang="it-IT" sz="20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it-IT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Collaborazioni</a:t>
            </a:r>
            <a:r>
              <a:rPr kumimoji="0" lang="en-US" sz="2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tecniche</a:t>
            </a:r>
            <a:r>
              <a:rPr kumimoji="0" lang="it-IT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it-IT" sz="2000" i="1" dirty="0" smtClean="0"/>
              <a:t>	Daniela Dolcetti, Eugenia Imperatori, Jacopo Russo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it-IT" sz="2000" i="1" dirty="0" smtClean="0"/>
              <a:t>	Francesca Duca, Liliana </a:t>
            </a:r>
            <a:r>
              <a:rPr lang="it-IT" sz="2000" i="1" dirty="0" err="1" smtClean="0"/>
              <a:t>Guspini</a:t>
            </a:r>
            <a:r>
              <a:rPr lang="it-IT" sz="2000" i="1" dirty="0" smtClean="0"/>
              <a:t>, Maria Teresa Natale, Tiziana </a:t>
            </a:r>
            <a:r>
              <a:rPr lang="it-IT" sz="2000" i="1" dirty="0" err="1" smtClean="0"/>
              <a:t>Scarselli</a:t>
            </a:r>
            <a:endParaRPr lang="it-IT" sz="2000" i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t-IT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1139" name="Rectangle 3"/>
          <p:cNvSpPr>
            <a:spLocks noGrp="1"/>
          </p:cNvSpPr>
          <p:nvPr>
            <p:ph type="body" sz="half" idx="2"/>
          </p:nvPr>
        </p:nvSpPr>
        <p:spPr>
          <a:xfrm>
            <a:off x="35496" y="0"/>
            <a:ext cx="4644008" cy="6858000"/>
          </a:xfrm>
          <a:noFill/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endParaRPr lang="en-US" sz="2000" u="sng" dirty="0" smtClean="0"/>
          </a:p>
          <a:p>
            <a:pPr lvl="0"/>
            <a:endParaRPr lang="en-US" sz="2000" u="sng" dirty="0" smtClean="0"/>
          </a:p>
          <a:p>
            <a:pPr lvl="0"/>
            <a:r>
              <a:rPr lang="en-US" sz="2000" u="sng" dirty="0" smtClean="0"/>
              <a:t>Studio </a:t>
            </a:r>
            <a:r>
              <a:rPr lang="en-US" sz="2000" u="sng" dirty="0" err="1" smtClean="0"/>
              <a:t>di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fattibilità</a:t>
            </a:r>
            <a:r>
              <a:rPr lang="en-US" sz="2000" u="sng" dirty="0" smtClean="0"/>
              <a:t> e </a:t>
            </a:r>
            <a:r>
              <a:rPr lang="en-US" sz="2000" u="sng" dirty="0" err="1" smtClean="0"/>
              <a:t>analisi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dei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requisiti</a:t>
            </a:r>
            <a:r>
              <a:rPr lang="en-US" sz="2000" dirty="0" smtClean="0"/>
              <a:t>: </a:t>
            </a:r>
            <a:r>
              <a:rPr lang="en-US" sz="2000" i="1" dirty="0" smtClean="0"/>
              <a:t>Umberto </a:t>
            </a:r>
            <a:r>
              <a:rPr lang="en-US" sz="2000" i="1" dirty="0" err="1" smtClean="0"/>
              <a:t>Parrini</a:t>
            </a:r>
            <a:r>
              <a:rPr lang="en-US" sz="2000" i="1" dirty="0" smtClean="0"/>
              <a:t>, </a:t>
            </a:r>
            <a:r>
              <a:rPr lang="en-US" sz="2000" i="1" dirty="0" err="1" smtClean="0"/>
              <a:t>Oreste</a:t>
            </a:r>
            <a:r>
              <a:rPr lang="en-US" sz="2000" i="1" dirty="0" smtClean="0"/>
              <a:t> Signore, </a:t>
            </a:r>
            <a:r>
              <a:rPr lang="en-US" sz="2000" i="1" dirty="0" err="1" smtClean="0"/>
              <a:t>Guglielmo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Cresci</a:t>
            </a:r>
            <a:r>
              <a:rPr lang="en-US" sz="2000" i="1" dirty="0" smtClean="0"/>
              <a:t>, </a:t>
            </a:r>
            <a:r>
              <a:rPr lang="en-US" sz="2000" i="1" dirty="0" err="1" smtClean="0"/>
              <a:t>Davide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Merlitti</a:t>
            </a:r>
            <a:endParaRPr lang="en-US" sz="2000" i="1" dirty="0" smtClean="0"/>
          </a:p>
          <a:p>
            <a:pPr lvl="0">
              <a:buNone/>
            </a:pPr>
            <a:endParaRPr lang="en-US" sz="2000" dirty="0" smtClean="0"/>
          </a:p>
          <a:p>
            <a:pPr lvl="0"/>
            <a:r>
              <a:rPr lang="en-US" sz="2000" u="sng" dirty="0" err="1" smtClean="0"/>
              <a:t>Coordinamento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tecnico</a:t>
            </a:r>
            <a:r>
              <a:rPr lang="en-US" sz="2000" u="sng" dirty="0" smtClean="0"/>
              <a:t>:</a:t>
            </a:r>
            <a:r>
              <a:rPr lang="en-US" sz="2000" i="1" u="sng" dirty="0" smtClean="0"/>
              <a:t> </a:t>
            </a:r>
            <a:r>
              <a:rPr lang="en-US" sz="2000" i="1" dirty="0" smtClean="0"/>
              <a:t>Lorenzo </a:t>
            </a:r>
            <a:r>
              <a:rPr lang="en-US" sz="2000" i="1" dirty="0" err="1" smtClean="0"/>
              <a:t>Saladini</a:t>
            </a:r>
            <a:endParaRPr lang="en-US" sz="2000" i="1" dirty="0" smtClean="0"/>
          </a:p>
          <a:p>
            <a:pPr lvl="0">
              <a:buNone/>
            </a:pPr>
            <a:endParaRPr lang="it-IT" sz="2000" dirty="0" smtClean="0"/>
          </a:p>
          <a:p>
            <a:r>
              <a:rPr lang="it-IT" sz="2000" u="sng" dirty="0" smtClean="0"/>
              <a:t>Coordinamento scientifico</a:t>
            </a:r>
            <a:r>
              <a:rPr lang="it-IT" sz="2000" dirty="0" smtClean="0"/>
              <a:t>: </a:t>
            </a:r>
            <a:r>
              <a:rPr lang="it-IT" sz="2000" i="1" dirty="0" smtClean="0"/>
              <a:t> Maria Luisa Desiderio, Maria Letizia </a:t>
            </a:r>
            <a:r>
              <a:rPr lang="it-IT" sz="2000" i="1" dirty="0" err="1" smtClean="0"/>
              <a:t>Mancinelli</a:t>
            </a:r>
            <a:r>
              <a:rPr lang="it-IT" sz="2000" i="1" dirty="0" smtClean="0"/>
              <a:t>, Antonella Negri</a:t>
            </a:r>
          </a:p>
          <a:p>
            <a:pPr>
              <a:buNone/>
            </a:pPr>
            <a:endParaRPr lang="it-IT" sz="2000" i="1" dirty="0" smtClean="0"/>
          </a:p>
          <a:p>
            <a:r>
              <a:rPr lang="it-IT" sz="2000" u="sng" dirty="0" smtClean="0"/>
              <a:t>Collaborazioni specialistiche</a:t>
            </a:r>
            <a:r>
              <a:rPr lang="it-IT" sz="2000" dirty="0" smtClean="0"/>
              <a:t>:</a:t>
            </a:r>
            <a:r>
              <a:rPr lang="it-IT" sz="2000" i="1" dirty="0" smtClean="0"/>
              <a:t> Flavia Ferrante, </a:t>
            </a:r>
            <a:r>
              <a:rPr lang="it-IT" sz="2000" i="1" dirty="0" err="1" smtClean="0"/>
              <a:t>Cinthia</a:t>
            </a:r>
            <a:r>
              <a:rPr lang="it-IT" sz="2000" i="1" dirty="0" smtClean="0"/>
              <a:t> </a:t>
            </a:r>
            <a:r>
              <a:rPr lang="it-IT" sz="2000" i="1" dirty="0" err="1" smtClean="0"/>
              <a:t>Macrì</a:t>
            </a:r>
            <a:r>
              <a:rPr lang="it-IT" sz="2000" i="1" dirty="0" smtClean="0"/>
              <a:t>, Elena </a:t>
            </a:r>
            <a:r>
              <a:rPr lang="it-IT" sz="2000" i="1" dirty="0" err="1" smtClean="0"/>
              <a:t>Plances</a:t>
            </a:r>
            <a:endParaRPr lang="it-IT" sz="2000" i="1" dirty="0" smtClean="0"/>
          </a:p>
          <a:p>
            <a:pPr>
              <a:buNone/>
            </a:pPr>
            <a:endParaRPr lang="it-IT" sz="2000" dirty="0" smtClean="0"/>
          </a:p>
          <a:p>
            <a:r>
              <a:rPr lang="en-US" sz="2000" u="sng" dirty="0" err="1" smtClean="0"/>
              <a:t>Collaborazioni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tecniche</a:t>
            </a:r>
            <a:r>
              <a:rPr lang="it-IT" sz="2000" i="1" dirty="0" smtClean="0"/>
              <a:t>:</a:t>
            </a:r>
            <a:r>
              <a:rPr lang="it-IT" sz="2000" dirty="0" smtClean="0"/>
              <a:t>  </a:t>
            </a:r>
            <a:r>
              <a:rPr lang="it-IT" sz="2000" i="1" dirty="0" smtClean="0"/>
              <a:t>Agata Scardaci</a:t>
            </a:r>
            <a:r>
              <a:rPr lang="it-IT" sz="2000" dirty="0" smtClean="0"/>
              <a:t> e </a:t>
            </a:r>
            <a:r>
              <a:rPr lang="it-IT" sz="2000" i="1" dirty="0" err="1" smtClean="0"/>
              <a:t>Iulia</a:t>
            </a:r>
            <a:r>
              <a:rPr lang="it-IT" sz="2000" i="1" dirty="0" smtClean="0"/>
              <a:t> Sabina Fioravanti</a:t>
            </a:r>
            <a:r>
              <a:rPr lang="it-IT" sz="2000" dirty="0" smtClean="0"/>
              <a:t> </a:t>
            </a:r>
          </a:p>
          <a:p>
            <a:r>
              <a:rPr lang="it-IT" sz="2000" dirty="0" smtClean="0"/>
              <a:t>(ICCD);</a:t>
            </a:r>
          </a:p>
          <a:p>
            <a:pPr marL="0" indent="0">
              <a:spcBef>
                <a:spcPct val="0"/>
              </a:spcBef>
              <a:buNone/>
            </a:pPr>
            <a:endParaRPr lang="it-IT" sz="2000" dirty="0" smtClean="0"/>
          </a:p>
        </p:txBody>
      </p:sp>
      <p:sp>
        <p:nvSpPr>
          <p:cNvPr id="91140" name="Rectangle 1027"/>
          <p:cNvSpPr>
            <a:spLocks noChangeArrowheads="1"/>
          </p:cNvSpPr>
          <p:nvPr/>
        </p:nvSpPr>
        <p:spPr bwMode="auto">
          <a:xfrm>
            <a:off x="0" y="6343650"/>
            <a:ext cx="9144000" cy="51435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   IL </a:t>
            </a:r>
            <a:r>
              <a:rPr lang="it-IT" b="1" dirty="0" err="1">
                <a:solidFill>
                  <a:schemeClr val="accent6">
                    <a:lumMod val="75000"/>
                  </a:schemeClr>
                </a:solidFill>
              </a:rPr>
              <a:t>SIGECweb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</a:rPr>
              <a:t>								</a:t>
            </a:r>
          </a:p>
        </p:txBody>
      </p:sp>
      <p:sp>
        <p:nvSpPr>
          <p:cNvPr id="91141" name="Rectangle 1027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Lo STAFF del </a:t>
            </a:r>
            <a:r>
              <a:rPr lang="it-IT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SIGECweb</a:t>
            </a:r>
            <a:endParaRPr lang="it-IT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2" name="CasellaDiTesto 10"/>
          <p:cNvSpPr txBox="1">
            <a:spLocks noChangeArrowheads="1"/>
          </p:cNvSpPr>
          <p:nvPr/>
        </p:nvSpPr>
        <p:spPr bwMode="auto">
          <a:xfrm>
            <a:off x="5724525" y="6438900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Ministero per i beni e le attività culturali</a:t>
            </a:r>
          </a:p>
          <a:p>
            <a:pPr eaLnBrk="1" hangingPunct="1"/>
            <a:r>
              <a:rPr lang="it-IT" sz="1000" b="0">
                <a:solidFill>
                  <a:schemeClr val="bg1"/>
                </a:solidFill>
                <a:latin typeface="Arial" pitchFamily="34" charset="0"/>
              </a:rPr>
              <a:t>Istituto centrale per il catalogo e la documentazione </a:t>
            </a:r>
          </a:p>
        </p:txBody>
      </p:sp>
      <p:sp>
        <p:nvSpPr>
          <p:cNvPr id="16" name="Rectangle 3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2079</TotalTime>
  <Words>2210</Words>
  <Application>Microsoft Office PowerPoint</Application>
  <PresentationFormat>Presentazione su schermo (4:3)</PresentationFormat>
  <Paragraphs>477</Paragraphs>
  <Slides>27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28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SIGECweb, Sistema Informativo GEnerale del Catalogo, è stato realizzato con l’obiettivo di unificare e ottimizzare i processi connessi alla catalogazione del patrimonio culturale, assicurando, grazie al controllo delle procedure applicate, la qualità dei dati prodotti e la loro rispondenza agli standard nazionali; l’omogeneità delle informazioni è, infatti, il presupposto indispensabile per la loro immediata disponibilità, il corretto utilizzo e la condivisione.</dc:title>
  <dc:creator>maria luisa, desiderio</dc:creator>
  <cp:lastModifiedBy>maria luisa, desiderio</cp:lastModifiedBy>
  <cp:revision>69</cp:revision>
  <dcterms:created xsi:type="dcterms:W3CDTF">2013-01-13T14:38:58Z</dcterms:created>
  <dcterms:modified xsi:type="dcterms:W3CDTF">2013-01-16T02:01:06Z</dcterms:modified>
</cp:coreProperties>
</file>